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84"/>
  </p:notesMasterIdLst>
  <p:sldIdLst>
    <p:sldId id="286" r:id="rId3"/>
    <p:sldId id="276" r:id="rId4"/>
    <p:sldId id="406" r:id="rId5"/>
    <p:sldId id="441" r:id="rId6"/>
    <p:sldId id="439" r:id="rId7"/>
    <p:sldId id="440" r:id="rId8"/>
    <p:sldId id="399" r:id="rId9"/>
    <p:sldId id="446" r:id="rId10"/>
    <p:sldId id="447" r:id="rId11"/>
    <p:sldId id="477" r:id="rId12"/>
    <p:sldId id="478" r:id="rId13"/>
    <p:sldId id="445" r:id="rId14"/>
    <p:sldId id="479" r:id="rId15"/>
    <p:sldId id="410" r:id="rId16"/>
    <p:sldId id="403" r:id="rId17"/>
    <p:sldId id="423" r:id="rId18"/>
    <p:sldId id="407" r:id="rId19"/>
    <p:sldId id="424" r:id="rId20"/>
    <p:sldId id="443" r:id="rId21"/>
    <p:sldId id="442" r:id="rId22"/>
    <p:sldId id="426" r:id="rId23"/>
    <p:sldId id="427" r:id="rId24"/>
    <p:sldId id="428" r:id="rId25"/>
    <p:sldId id="448" r:id="rId26"/>
    <p:sldId id="402" r:id="rId27"/>
    <p:sldId id="431" r:id="rId28"/>
    <p:sldId id="430" r:id="rId29"/>
    <p:sldId id="349" r:id="rId30"/>
    <p:sldId id="444" r:id="rId31"/>
    <p:sldId id="350" r:id="rId32"/>
    <p:sldId id="421" r:id="rId33"/>
    <p:sldId id="412" r:id="rId34"/>
    <p:sldId id="414" r:id="rId35"/>
    <p:sldId id="415" r:id="rId36"/>
    <p:sldId id="413" r:id="rId37"/>
    <p:sldId id="398" r:id="rId38"/>
    <p:sldId id="416" r:id="rId39"/>
    <p:sldId id="418" r:id="rId40"/>
    <p:sldId id="417" r:id="rId41"/>
    <p:sldId id="419" r:id="rId42"/>
    <p:sldId id="396" r:id="rId43"/>
    <p:sldId id="392" r:id="rId44"/>
    <p:sldId id="434" r:id="rId45"/>
    <p:sldId id="408" r:id="rId46"/>
    <p:sldId id="389" r:id="rId47"/>
    <p:sldId id="411" r:id="rId48"/>
    <p:sldId id="454" r:id="rId49"/>
    <p:sldId id="404" r:id="rId50"/>
    <p:sldId id="456" r:id="rId51"/>
    <p:sldId id="457" r:id="rId52"/>
    <p:sldId id="458" r:id="rId53"/>
    <p:sldId id="450" r:id="rId54"/>
    <p:sldId id="464" r:id="rId55"/>
    <p:sldId id="449" r:id="rId56"/>
    <p:sldId id="459" r:id="rId57"/>
    <p:sldId id="455" r:id="rId58"/>
    <p:sldId id="463" r:id="rId59"/>
    <p:sldId id="460" r:id="rId60"/>
    <p:sldId id="480" r:id="rId61"/>
    <p:sldId id="465" r:id="rId62"/>
    <p:sldId id="466" r:id="rId63"/>
    <p:sldId id="451" r:id="rId64"/>
    <p:sldId id="482" r:id="rId65"/>
    <p:sldId id="452" r:id="rId66"/>
    <p:sldId id="453" r:id="rId67"/>
    <p:sldId id="467" r:id="rId68"/>
    <p:sldId id="468" r:id="rId69"/>
    <p:sldId id="481" r:id="rId70"/>
    <p:sldId id="469" r:id="rId71"/>
    <p:sldId id="470" r:id="rId72"/>
    <p:sldId id="471" r:id="rId73"/>
    <p:sldId id="472" r:id="rId74"/>
    <p:sldId id="473" r:id="rId75"/>
    <p:sldId id="474" r:id="rId76"/>
    <p:sldId id="475" r:id="rId77"/>
    <p:sldId id="433" r:id="rId78"/>
    <p:sldId id="435" r:id="rId79"/>
    <p:sldId id="437" r:id="rId80"/>
    <p:sldId id="476" r:id="rId81"/>
    <p:sldId id="395" r:id="rId82"/>
    <p:sldId id="316" r:id="rId8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5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592C8"/>
    <a:srgbClr val="4980C0"/>
    <a:srgbClr val="63B0C9"/>
    <a:srgbClr val="00C8D2"/>
    <a:srgbClr val="317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8693"/>
  </p:normalViewPr>
  <p:slideViewPr>
    <p:cSldViewPr snapToObjects="1">
      <p:cViewPr varScale="1">
        <p:scale>
          <a:sx n="47" d="100"/>
          <a:sy n="47" d="100"/>
        </p:scale>
        <p:origin x="1864" y="240"/>
      </p:cViewPr>
      <p:guideLst>
        <p:guide orient="horz" pos="4320"/>
        <p:guide pos="75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367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362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12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22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248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269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254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483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754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2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373022c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54373022c4_2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034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784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86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833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995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047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5395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287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373022c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54373022c4_2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100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373022c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54373022c4_2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263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517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977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02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40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7958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537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874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900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069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440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125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132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4435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373022c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54373022c4_2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3323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215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482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5480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158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2920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457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483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6675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2709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0656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93664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92766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5425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7142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21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2848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6624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8847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2799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067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433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5621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8704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3345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2209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206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3149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2447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5435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2081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91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2598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2511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4373022c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54373022c4_2_1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166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5000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32453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55 52 73 87 99  101 117 163 189 9 12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1992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83318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4143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21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39764" y="4617762"/>
            <a:ext cx="21704474" cy="1798334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108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39850" y="7131050"/>
            <a:ext cx="21704300" cy="160274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4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3125965" y="673100"/>
            <a:ext cx="18135608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5979" y="1104900"/>
            <a:ext cx="9525005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87600" y="5975348"/>
            <a:ext cx="19621500" cy="102870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正文级别 1…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/>
          <a:p>
            <a:pPr marL="463550" indent="-463550" defTabSz="602615">
              <a:spcBef>
                <a:spcPts val="4300"/>
              </a:spcBef>
              <a:defRPr sz="3795"/>
            </a:pPr>
            <a:endParaRPr/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gradFill flip="none" rotWithShape="1">
          <a:gsLst>
            <a:gs pos="0">
              <a:srgbClr val="7030A0"/>
            </a:gs>
            <a:gs pos="100000">
              <a:srgbClr val="061C52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269306" y="12859295"/>
            <a:ext cx="443167" cy="437066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82641" y="730251"/>
            <a:ext cx="21029830" cy="2651126"/>
          </a:xfrm>
          <a:prstGeom prst="rect">
            <a:avLst/>
          </a:prstGeom>
        </p:spPr>
        <p:txBody>
          <a:bodyPr lIns="91422" tIns="91422" rIns="91422" bIns="91422"/>
          <a:lstStyle>
            <a:lvl1pPr algn="l" defTabSz="914400">
              <a:lnSpc>
                <a:spcPct val="90000"/>
              </a:lnSpc>
              <a:defRPr sz="8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25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44794" y="2378355"/>
            <a:ext cx="23305530" cy="3799117"/>
          </a:xfrm>
          <a:prstGeom prst="rect">
            <a:avLst/>
          </a:prstGeom>
        </p:spPr>
        <p:txBody>
          <a:bodyPr lIns="91422" tIns="91422" rIns="91422" bIns="91422" anchor="t"/>
          <a:lstStyle>
            <a:lvl1pPr marL="676910" indent="-676910" defTabSz="914400"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/>
              <a:defRPr sz="7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1158875" indent="-777875" defTabSz="914400"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/>
              <a:defRPr sz="7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733550" indent="-844550" defTabSz="914400"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/>
              <a:defRPr sz="7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260600" indent="-889000" defTabSz="914400"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/>
              <a:defRPr sz="7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717800" indent="-889000" defTabSz="914400">
              <a:lnSpc>
                <a:spcPct val="90000"/>
              </a:lnSpc>
              <a:spcBef>
                <a:spcPts val="2000"/>
              </a:spcBef>
              <a:buSzPct val="100000"/>
              <a:buFont typeface="Arial" panose="020B0604020202020204"/>
              <a:defRPr sz="70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7198798" y="12212274"/>
            <a:ext cx="273652" cy="264252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914400">
              <a:defRPr sz="12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项目符号">
  <p:cSld name="1_标题与项目符号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689103" y="355600"/>
            <a:ext cx="210058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1689103" y="3149600"/>
            <a:ext cx="210058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/>
          <a:lstStyle>
            <a:lvl1pPr marL="1219200" lvl="0" indent="-998855" algn="l">
              <a:lnSpc>
                <a:spcPct val="100000"/>
              </a:lnSpc>
              <a:spcBef>
                <a:spcPts val="586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4800"/>
            </a:lvl1pPr>
            <a:lvl2pPr marL="2438400" lvl="1" indent="-998855" algn="l">
              <a:lnSpc>
                <a:spcPct val="100000"/>
              </a:lnSpc>
              <a:spcBef>
                <a:spcPts val="586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4800"/>
            </a:lvl2pPr>
            <a:lvl3pPr marL="3657600" lvl="2" indent="-998855" algn="l">
              <a:lnSpc>
                <a:spcPct val="100000"/>
              </a:lnSpc>
              <a:spcBef>
                <a:spcPts val="586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4800"/>
            </a:lvl3pPr>
            <a:lvl4pPr marL="4876800" lvl="3" indent="-998855" algn="l">
              <a:lnSpc>
                <a:spcPct val="100000"/>
              </a:lnSpc>
              <a:spcBef>
                <a:spcPts val="586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4800"/>
            </a:lvl4pPr>
            <a:lvl5pPr marL="6096000" lvl="4" indent="-998855" algn="l">
              <a:lnSpc>
                <a:spcPct val="100000"/>
              </a:lnSpc>
              <a:spcBef>
                <a:spcPts val="5865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4800"/>
            </a:lvl5pPr>
            <a:lvl6pPr marL="7315200" lvl="5" indent="-744855" algn="l">
              <a:lnSpc>
                <a:spcPct val="100000"/>
              </a:lnSpc>
              <a:spcBef>
                <a:spcPts val="5865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8534400" lvl="6" indent="-744855" algn="l">
              <a:lnSpc>
                <a:spcPct val="100000"/>
              </a:lnSpc>
              <a:spcBef>
                <a:spcPts val="5865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9753600" lvl="7" indent="-744855" algn="l">
              <a:lnSpc>
                <a:spcPct val="100000"/>
              </a:lnSpc>
              <a:spcBef>
                <a:spcPts val="5865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10972800" lvl="8" indent="-744855" algn="l">
              <a:lnSpc>
                <a:spcPct val="100000"/>
              </a:lnSpc>
              <a:spcBef>
                <a:spcPts val="5865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1959032" y="13081001"/>
            <a:ext cx="453237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AA4E4D15-D520-4C48-B6BB-DDD7084F5A52}" type="datetimeFigureOut">
              <a:rPr kumimoji="1" lang="zh-CN" altLang="en-US" smtClean="0"/>
              <a:t>2023/9/25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11616-1365-414E-9A95-DDA566F175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XXXXXX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752482" y="4823379"/>
            <a:ext cx="4268884" cy="13040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8000">
                <a:solidFill>
                  <a:srgbClr val="3A5BAE"/>
                </a:solidFill>
              </a:defRPr>
            </a:lvl1pPr>
          </a:lstStyle>
          <a:p>
            <a:r>
              <a:t>XXXXX</a:t>
            </a:r>
          </a:p>
        </p:txBody>
      </p:sp>
      <p:sp>
        <p:nvSpPr>
          <p:cNvPr id="12" name="XXXX-XXXX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020288" y="6565933"/>
            <a:ext cx="3733268" cy="9078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>
                <a:solidFill>
                  <a:srgbClr val="76C2CE"/>
                </a:solidFill>
              </a:defRPr>
            </a:lvl1pPr>
          </a:lstStyle>
          <a:p>
            <a:r>
              <a:t>XXXX-XXXX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28369" y="13081000"/>
            <a:ext cx="514564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57843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1680210" y="1455420"/>
            <a:ext cx="7863840" cy="2230120"/>
          </a:xfrm>
        </p:spPr>
        <p:txBody>
          <a:bodyPr anchor="ctr" anchorCtr="0"/>
          <a:lstStyle>
            <a:lvl1pPr>
              <a:defRPr sz="6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10276840" y="1455420"/>
            <a:ext cx="12344400" cy="10806430"/>
          </a:xfrm>
        </p:spPr>
        <p:txBody>
          <a:bodyPr/>
          <a:lstStyle>
            <a:lvl1pPr>
              <a:defRPr sz="4800">
                <a:latin typeface="+mn-ea"/>
                <a:ea typeface="+mn-ea"/>
              </a:defRPr>
            </a:lvl1pPr>
            <a:lvl2pPr marL="914400" indent="0">
              <a:buNone/>
              <a:defRPr sz="4800">
                <a:latin typeface="+mn-ea"/>
                <a:ea typeface="+mn-ea"/>
              </a:defRPr>
            </a:lvl2pPr>
            <a:lvl3pPr>
              <a:defRPr sz="4800">
                <a:latin typeface="+mn-ea"/>
                <a:ea typeface="+mn-ea"/>
              </a:defRPr>
            </a:lvl3pPr>
            <a:lvl4pPr>
              <a:defRPr sz="4800">
                <a:latin typeface="+mn-ea"/>
                <a:ea typeface="+mn-ea"/>
              </a:defRPr>
            </a:lvl4pPr>
            <a:lvl5pPr>
              <a:defRPr sz="4800">
                <a:latin typeface="+mn-ea"/>
                <a:ea typeface="+mn-ea"/>
              </a:defRPr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1680210" y="4479290"/>
            <a:ext cx="7863840" cy="7783830"/>
          </a:xfrm>
        </p:spPr>
        <p:txBody>
          <a:bodyPr/>
          <a:lstStyle>
            <a:lvl1pPr marL="685800" indent="-685800">
              <a:buFont typeface="Arial" panose="020B0604020202020204" pitchFamily="34" charset="0"/>
              <a:buChar char="•"/>
              <a:defRPr sz="4800">
                <a:latin typeface="+mn-ea"/>
                <a:ea typeface="+mn-ea"/>
              </a:defRPr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339850" y="11210290"/>
            <a:ext cx="21704300" cy="1116330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1339850" y="1282700"/>
            <a:ext cx="21704300" cy="911225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24392890" cy="1373632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914400" marR="0" lvl="1" indent="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93599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12575540" y="1130300"/>
            <a:ext cx="10800080" cy="11455400"/>
          </a:xfrm>
        </p:spPr>
        <p:txBody>
          <a:bodyPr vert="horz" lIns="101600" tIns="0" rIns="82550" bIns="0" rtlCol="0">
            <a:noAutofit/>
          </a:bodyPr>
          <a:lstStyle>
            <a:lvl1pPr marL="457200" marR="0" lvl="0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1371600" marR="0" lvl="1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2286000" marR="0" lvl="2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3200400" marR="0" lvl="3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4114800" marR="0" lvl="4" indent="-457200" algn="l" defTabSz="914400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4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39764" y="1247182"/>
            <a:ext cx="21704474" cy="1798334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339764" y="1162450"/>
            <a:ext cx="21704474" cy="129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6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1339850" y="3016250"/>
            <a:ext cx="21704300" cy="949833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1828800" rtl="0" eaLnBrk="1" fontAlgn="auto" latinLnBrk="0" hangingPunct="1">
        <a:lnSpc>
          <a:spcPct val="100000"/>
        </a:lnSpc>
        <a:spcBef>
          <a:spcPct val="0"/>
        </a:spcBef>
        <a:buNone/>
        <a:defRPr sz="56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4572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13716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tabLst>
          <a:tab pos="3219450" algn="l"/>
        </a:tabLst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22860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32004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4114800" indent="-457200" algn="l" defTabSz="1828800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Arial" panose="020B0604020202020204" pitchFamily="34" charset="0"/>
        <a:buChar char="•"/>
        <a:defRPr sz="3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2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7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9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12" Type="http://schemas.openxmlformats.org/officeDocument/2006/relationships/image" Target="../media/image10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8.xml"/><Relationship Id="rId11" Type="http://schemas.openxmlformats.org/officeDocument/2006/relationships/image" Target="../media/image103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02.jpeg"/><Relationship Id="rId4" Type="http://schemas.openxmlformats.org/officeDocument/2006/relationships/video" Target="../media/media2.MP4"/><Relationship Id="rId9" Type="http://schemas.openxmlformats.org/officeDocument/2006/relationships/image" Target="../media/image101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openai.com/blog/how-should-ai-systems-behave/" TargetMode="External"/><Relationship Id="rId5" Type="http://schemas.openxmlformats.org/officeDocument/2006/relationships/hyperlink" Target="https://huggingface.co/blog/rlhf#further-reading" TargetMode="Externa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XXXXXX"/>
          <p:cNvSpPr txBox="1">
            <a:spLocks noGrp="1"/>
          </p:cNvSpPr>
          <p:nvPr>
            <p:ph type="body" idx="21"/>
          </p:nvPr>
        </p:nvSpPr>
        <p:spPr>
          <a:xfrm>
            <a:off x="2041217" y="4589320"/>
            <a:ext cx="20301566" cy="453736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9600" b="1" i="1" dirty="0">
                <a:solidFill>
                  <a:srgbClr val="3A5BAE"/>
                </a:solidFill>
                <a:uFillTx/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AI Walk</a:t>
            </a:r>
            <a:r>
              <a:rPr lang="zh-CN" altLang="en-US" sz="9600" b="1" i="1" dirty="0">
                <a:solidFill>
                  <a:srgbClr val="3A5BAE"/>
                </a:solidFill>
                <a:uFillTx/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-</a:t>
            </a:r>
            <a:r>
              <a:rPr lang="en-US" altLang="zh-CN" sz="9600" b="1" i="1" dirty="0">
                <a:solidFill>
                  <a:srgbClr val="3A5BAE"/>
                </a:solidFill>
                <a:uFillTx/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through for TikTok Eng</a:t>
            </a:r>
          </a:p>
          <a:p>
            <a:pPr marL="0" indent="0">
              <a:buNone/>
            </a:pPr>
            <a:r>
              <a:rPr lang="en-US" altLang="zh-CN" sz="7200" dirty="0"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Large</a:t>
            </a:r>
            <a:r>
              <a:rPr lang="zh-CN" altLang="en-US" sz="7200" dirty="0"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 </a:t>
            </a:r>
            <a:r>
              <a:rPr lang="en-US" altLang="zh-CN" sz="7200" dirty="0"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Language</a:t>
            </a:r>
            <a:r>
              <a:rPr lang="zh-CN" altLang="en-US" sz="7200" dirty="0"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 </a:t>
            </a:r>
            <a:r>
              <a:rPr lang="en-US" altLang="zh-CN" sz="7200" dirty="0"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Model</a:t>
            </a:r>
            <a:r>
              <a:rPr lang="en-US" altLang="zh-CN" sz="7200" dirty="0">
                <a:solidFill>
                  <a:srgbClr val="3A5BAE"/>
                </a:solidFill>
                <a:uFillTx/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 101</a:t>
            </a:r>
          </a:p>
          <a:p>
            <a:pPr marL="0" indent="0">
              <a:buNone/>
            </a:pPr>
            <a:r>
              <a:rPr lang="en-US" altLang="zh-CN" sz="5400" b="0" dirty="0" err="1"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Shizhu</a:t>
            </a:r>
            <a:r>
              <a:rPr lang="zh-CN" altLang="en-US" sz="5400" b="0" dirty="0"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 </a:t>
            </a:r>
            <a:r>
              <a:rPr lang="en-US" altLang="zh-CN" sz="5400" b="0" dirty="0">
                <a:latin typeface="Helvetica Neue" panose="02000503000000020004" charset="0"/>
                <a:ea typeface="Helvetica Neue" panose="02000503000000020004" charset="0"/>
                <a:cs typeface="Helvetica Neue" panose="02000503000000020004" charset="0"/>
              </a:rPr>
              <a:t>Liu</a:t>
            </a:r>
            <a:endParaRPr lang="en-US" sz="5400" b="0" dirty="0">
              <a:solidFill>
                <a:srgbClr val="3A5BAE"/>
              </a:solidFill>
              <a:uFillTx/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23515360" y="12658600"/>
            <a:ext cx="640120" cy="7366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01600" tIns="101600" rIns="101600" bIns="101600" numCol="1" spcCol="38100" rtlCol="0" anchor="ctr" forceAA="0">
            <a:noAutofit/>
          </a:bodyPr>
          <a:lstStyle/>
          <a:p>
            <a:pPr defTabSz="4876800"/>
            <a:r>
              <a:rPr lang="en-US" altLang="zh-CN" sz="2000">
                <a:solidFill>
                  <a:srgbClr val="BFBFBF"/>
                </a:solidFill>
                <a:latin typeface="+mn-lt"/>
                <a:ea typeface="+mn-ea"/>
                <a:cs typeface="+mn-cs"/>
                <a:sym typeface="Helvetica Neue" panose="02000503000000020004"/>
              </a:rPr>
              <a:t>1</a:t>
            </a:r>
            <a:endParaRPr lang="zh-CN" altLang="en-US" sz="2000">
              <a:solidFill>
                <a:srgbClr val="BFBFBF"/>
              </a:solidFill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41708" y="1055091"/>
            <a:ext cx="18551292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Self-Attention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Recap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43582FC7-5230-CC44-A572-2EDD2FFF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152" y="2628900"/>
            <a:ext cx="9042400" cy="84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6E4A4-4F42-5746-9B32-95F94EDFB147}"/>
              </a:ext>
            </a:extLst>
          </p:cNvPr>
          <p:cNvSpPr txBox="1"/>
          <p:nvPr/>
        </p:nvSpPr>
        <p:spPr>
          <a:xfrm>
            <a:off x="2326904" y="11610528"/>
            <a:ext cx="7912422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 self-attention calculation in matrix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BADD3-0DD8-0644-92A5-5E6252692064}"/>
              </a:ext>
            </a:extLst>
          </p:cNvPr>
          <p:cNvSpPr txBox="1"/>
          <p:nvPr/>
        </p:nvSpPr>
        <p:spPr>
          <a:xfrm>
            <a:off x="16152440" y="11437274"/>
            <a:ext cx="4222310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Transformer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block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DCFE66A8-06A7-EB40-BB7C-7327AFCA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5057800"/>
            <a:ext cx="113411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59892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41708" y="1055091"/>
            <a:ext cx="16679084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based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Decoder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Block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6E4A4-4F42-5746-9B32-95F94EDFB147}"/>
              </a:ext>
            </a:extLst>
          </p:cNvPr>
          <p:cNvSpPr txBox="1"/>
          <p:nvPr/>
        </p:nvSpPr>
        <p:spPr>
          <a:xfrm>
            <a:off x="13344128" y="10958271"/>
            <a:ext cx="1078179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 Transfo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mer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3200" dirty="0"/>
              <a:t>decoder</a:t>
            </a:r>
            <a:r>
              <a:rPr lang="zh-CN" altLang="en-US" sz="3200" dirty="0"/>
              <a:t> </a:t>
            </a:r>
            <a:r>
              <a:rPr lang="en-US" altLang="zh-CN" sz="3200" dirty="0"/>
              <a:t>block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Masked</a:t>
            </a:r>
            <a:r>
              <a:rPr lang="zh-CN" altLang="en-US" sz="3200" dirty="0"/>
              <a:t> </a:t>
            </a:r>
            <a:r>
              <a:rPr lang="en-US" altLang="zh-CN" sz="3200" dirty="0"/>
              <a:t>Self-Attention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BADD3-0DD8-0644-92A5-5E6252692064}"/>
              </a:ext>
            </a:extLst>
          </p:cNvPr>
          <p:cNvSpPr txBox="1"/>
          <p:nvPr/>
        </p:nvSpPr>
        <p:spPr>
          <a:xfrm>
            <a:off x="3551040" y="10797914"/>
            <a:ext cx="4111703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/>
              <a:t>Masked</a:t>
            </a:r>
            <a:r>
              <a:rPr lang="zh-CN" altLang="en-US" sz="3200" dirty="0"/>
              <a:t> </a:t>
            </a:r>
            <a:r>
              <a:rPr lang="en-US" altLang="zh-CN" sz="3200" dirty="0"/>
              <a:t>Self-Attention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6217B23B-F6FC-3B48-BB22-333A1FF6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9951" y="3145188"/>
            <a:ext cx="11762473" cy="64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950C464C-CFA4-1A45-AFBD-D5341914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" y="5250229"/>
            <a:ext cx="11448504" cy="38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9717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1462808" y="1055091"/>
            <a:ext cx="22356840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Self-supervised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Learning: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(Autoregressive) 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Pretraining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379FB7-DE64-8343-B3B2-1DECC9F23CCD}"/>
              </a:ext>
            </a:extLst>
          </p:cNvPr>
          <p:cNvSpPr txBox="1"/>
          <p:nvPr/>
        </p:nvSpPr>
        <p:spPr>
          <a:xfrm>
            <a:off x="15105443" y="5035333"/>
            <a:ext cx="9307659" cy="5324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Common training techniques in NLP:</a:t>
            </a:r>
            <a:endParaRPr lang="en-US" sz="4000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Unsupervised sequence prediction</a:t>
            </a:r>
            <a:endParaRPr lang="en-US" sz="4000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Data scraped from web</a:t>
            </a:r>
            <a:endParaRPr lang="en-US" sz="4000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No single answer on “best” model size (examples in industry range 10B-280B parameters)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E829AD94-49D2-4541-9221-891ADC41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" y="3316018"/>
            <a:ext cx="14681161" cy="76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80768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41708" y="1055091"/>
            <a:ext cx="16679084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Beyond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Modeling: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Music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Modeling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6E4A4-4F42-5746-9B32-95F94EDFB147}"/>
              </a:ext>
            </a:extLst>
          </p:cNvPr>
          <p:cNvSpPr txBox="1"/>
          <p:nvPr/>
        </p:nvSpPr>
        <p:spPr>
          <a:xfrm>
            <a:off x="16566967" y="10958271"/>
            <a:ext cx="4336123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Music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Transfo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BADD3-0DD8-0644-92A5-5E6252692064}"/>
              </a:ext>
            </a:extLst>
          </p:cNvPr>
          <p:cNvSpPr txBox="1"/>
          <p:nvPr/>
        </p:nvSpPr>
        <p:spPr>
          <a:xfrm>
            <a:off x="2925075" y="10797914"/>
            <a:ext cx="5363648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/>
              <a:t>Music</a:t>
            </a:r>
            <a:r>
              <a:rPr lang="zh-CN" altLang="en-US" sz="3200" dirty="0"/>
              <a:t> </a:t>
            </a:r>
            <a:r>
              <a:rPr lang="en-US" altLang="zh-CN" sz="3200" dirty="0"/>
              <a:t>Symbols(MIDI</a:t>
            </a:r>
            <a:r>
              <a:rPr lang="zh-CN" altLang="en-US" sz="3200" dirty="0"/>
              <a:t> </a:t>
            </a:r>
            <a:r>
              <a:rPr lang="en-US" altLang="zh-CN" sz="3200" dirty="0"/>
              <a:t>Format)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68F329C9-FD56-F542-AECD-768FAC75D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01816"/>
            <a:ext cx="11255896" cy="430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1EF169AD-A703-F347-B876-720A9928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021" y="3705694"/>
            <a:ext cx="13160980" cy="612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9222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7223448" y="1078558"/>
            <a:ext cx="10992253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Size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Over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Time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E8BF499C-2C0C-F140-A5A9-68183ADF0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46" y="2663733"/>
            <a:ext cx="20418705" cy="9569787"/>
          </a:xfrm>
          <a:prstGeom prst="rect">
            <a:avLst/>
          </a:prstGeom>
        </p:spPr>
      </p:pic>
      <p:pic>
        <p:nvPicPr>
          <p:cNvPr id="2050" name="Picture 2" descr="Language Modeling with nn.Transformer and TorchText — PyTorch Tutorials  1.13.1+cu117 documentation">
            <a:extLst>
              <a:ext uri="{FF2B5EF4-FFF2-40B4-BE49-F238E27FC236}">
                <a16:creationId xmlns:a16="http://schemas.microsoft.com/office/drawing/2014/main" id="{8AB9BB29-F246-864A-AD8A-00C2725F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88" y="4481736"/>
            <a:ext cx="2453849" cy="334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4635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1822848" y="1078558"/>
            <a:ext cx="21506804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Prompting: Better Ways of Using Language Models for NLP Tasks</a:t>
            </a:r>
            <a:endParaRPr lang="en-US"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E22A7-1286-3D4D-966A-2214F9B00E4B}"/>
              </a:ext>
            </a:extLst>
          </p:cNvPr>
          <p:cNvSpPr txBox="1"/>
          <p:nvPr/>
        </p:nvSpPr>
        <p:spPr>
          <a:xfrm>
            <a:off x="1302540" y="2712028"/>
            <a:ext cx="19618680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Encouraging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pre-trained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model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make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particular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predictions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providing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“Prompt”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specifying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task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done.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65B7BC3-85E4-7941-B1BB-D69B2A251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64" y="4293263"/>
            <a:ext cx="12889432" cy="84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294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86944" y="1078558"/>
            <a:ext cx="19675289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Prompt-based Learning Paradigm in NLP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few-shot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learning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7B7A2D-D8D5-B442-887D-0C35C4C05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40152"/>
            <a:ext cx="8382159" cy="3710136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2716048D-C58E-8546-8BD5-FB6BC6CF6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920" y="5793362"/>
            <a:ext cx="7797456" cy="3944958"/>
          </a:xfrm>
          <a:prstGeom prst="rect">
            <a:avLst/>
          </a:prstGeom>
        </p:spPr>
      </p:pic>
      <p:pic>
        <p:nvPicPr>
          <p:cNvPr id="12" name="Picture 11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B54CA1D-215A-664A-B860-385A7D69D9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169" y="5730951"/>
            <a:ext cx="8320075" cy="537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443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096584" y="1055091"/>
            <a:ext cx="13609512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Prompt-based Learning Paradigm in NLP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7E22A7-1286-3D4D-966A-2214F9B00E4B}"/>
              </a:ext>
            </a:extLst>
          </p:cNvPr>
          <p:cNvSpPr txBox="1"/>
          <p:nvPr/>
        </p:nvSpPr>
        <p:spPr>
          <a:xfrm>
            <a:off x="1302540" y="3019804"/>
            <a:ext cx="19618680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 dirty="0" err="1"/>
              <a:t>PaLM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540B with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2-shot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examples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FBBBE-4B1E-B041-9091-BFF84E417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824" y="4557776"/>
            <a:ext cx="19409195" cy="58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8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86944" y="1078558"/>
            <a:ext cx="19675289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Prompt-based Learning Paradigm in NLP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Few-shot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learning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9396DD3-1293-5F44-8DE7-DA4E23C44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72" y="2734878"/>
            <a:ext cx="18389612" cy="1057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541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135216" y="1212388"/>
            <a:ext cx="14833648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GPT-3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Family: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50+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(Feb/2023)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76224F-8398-4C46-8ECE-C718282C5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850" y="3071318"/>
            <a:ext cx="19890299" cy="864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685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22449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 userDrawn="1"/>
        </p:nvSpPr>
        <p:spPr>
          <a:xfrm>
            <a:off x="1888810" y="4137394"/>
            <a:ext cx="22112502" cy="24284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The</a:t>
            </a:r>
            <a:r>
              <a:rPr kumimoji="0" lang="zh-CN" altLang="en-US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Growing-up</a:t>
            </a:r>
            <a:r>
              <a:rPr kumimoji="0" lang="zh-CN" altLang="en-US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Story</a:t>
            </a:r>
            <a:r>
              <a:rPr lang="zh-CN" altLang="en-US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zh-CN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Language</a:t>
            </a:r>
            <a:r>
              <a:rPr kumimoji="0" lang="zh-CN" altLang="en-US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Models</a:t>
            </a:r>
            <a:r>
              <a:rPr lang="en-US" altLang="zh-CN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72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</a:t>
            </a:r>
            <a:r>
              <a:rPr lang="zh-CN" altLang="en-US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0</a:t>
            </a:r>
            <a:r>
              <a:rPr lang="zh-CN" altLang="en-US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7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72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ChatGPT</a:t>
            </a:r>
            <a:endParaRPr kumimoji="0" lang="zh-CN" altLang="en-US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558"/>
              <p:cNvSpPr txBox="1"/>
              <p:nvPr/>
            </p:nvSpPr>
            <p:spPr>
              <a:xfrm>
                <a:off x="6431360" y="1096218"/>
                <a:ext cx="11521280" cy="114488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71433" tIns="71433" rIns="71433" bIns="71433" anchor="ctr">
                <a:noAutofit/>
              </a:bodyPr>
              <a:lstStyle>
                <a:lvl1pPr defTabSz="821690">
                  <a:lnSpc>
                    <a:spcPct val="130000"/>
                  </a:lnSpc>
                  <a:defRPr sz="4800" b="1">
                    <a:uFill>
                      <a:solidFill>
                        <a:srgbClr val="FFFFFF"/>
                      </a:solidFill>
                    </a:u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algn="l"/>
                <a:r>
                  <a:rPr lang="en-US" altLang="zh-CN" sz="6000" b="0" dirty="0">
                    <a:solidFill>
                      <a:srgbClr val="4980C0"/>
                    </a:solidFill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Language</a:t>
                </a:r>
                <a:r>
                  <a:rPr lang="zh-CN" altLang="en-US" sz="6000" b="0" dirty="0">
                    <a:solidFill>
                      <a:srgbClr val="4980C0"/>
                    </a:solidFill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6000" b="0" dirty="0">
                    <a:solidFill>
                      <a:srgbClr val="4980C0"/>
                    </a:solidFill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Model</a:t>
                </a:r>
                <a:r>
                  <a:rPr lang="zh-CN" altLang="en-US" sz="6000" b="0" dirty="0">
                    <a:solidFill>
                      <a:srgbClr val="4980C0"/>
                    </a:solidFill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6000" b="0" i="1" smtClean="0">
                        <a:solidFill>
                          <a:srgbClr val="498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altLang="zh-CN" sz="6000" b="0" i="0" smtClean="0">
                        <a:solidFill>
                          <a:srgbClr val="498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charset="0"/>
                      </a:rPr>
                      <m:t>A</m:t>
                    </m:r>
                  </m:oMath>
                </a14:m>
                <a:r>
                  <a:rPr lang="en-US" altLang="zh-CN" sz="6000" b="0" dirty="0">
                    <a:solidFill>
                      <a:srgbClr val="4980C0"/>
                    </a:solidFill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ssisting</a:t>
                </a:r>
                <a:r>
                  <a:rPr lang="zh-CN" altLang="en-US" sz="6000" b="0" dirty="0">
                    <a:solidFill>
                      <a:srgbClr val="4980C0"/>
                    </a:solidFill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 </a:t>
                </a:r>
                <a:r>
                  <a:rPr lang="en-US" altLang="zh-CN" sz="6000" b="0" dirty="0">
                    <a:solidFill>
                      <a:srgbClr val="4980C0"/>
                    </a:solidFill>
                    <a:latin typeface="Times New Roman" panose="02020603050405020304" charset="0"/>
                    <a:ea typeface="Times New Roman" panose="02020603050405020304" charset="0"/>
                    <a:cs typeface="Times New Roman" panose="02020603050405020304" charset="0"/>
                  </a:rPr>
                  <a:t>users</a:t>
                </a:r>
                <a:endParaRPr sz="6000" b="0" dirty="0">
                  <a:solidFill>
                    <a:srgbClr val="4980C0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6" name="Shape 5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360" y="1096218"/>
                <a:ext cx="11521280" cy="1144886"/>
              </a:xfrm>
              <a:prstGeom prst="rect">
                <a:avLst/>
              </a:prstGeom>
              <a:blipFill>
                <a:blip r:embed="rId4"/>
                <a:stretch>
                  <a:fillRect l="-3414" t="-3297" b="-3626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6C14E-0EE3-5745-80BC-510126D7CA81}"/>
              </a:ext>
            </a:extLst>
          </p:cNvPr>
          <p:cNvSpPr txBox="1"/>
          <p:nvPr/>
        </p:nvSpPr>
        <p:spPr>
          <a:xfrm>
            <a:off x="2110881" y="2963361"/>
            <a:ext cx="12169351" cy="9058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serious</a:t>
            </a:r>
            <a:r>
              <a:rPr lang="zh-CN" altLang="en-US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400" b="1" u="sng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flaws</a:t>
            </a:r>
            <a:r>
              <a:rPr lang="zh-CN" altLang="en-US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prevent</a:t>
            </a:r>
            <a:r>
              <a:rPr lang="zh-CN" altLang="en-US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</a:t>
            </a:r>
            <a:r>
              <a:rPr lang="zh-CN" altLang="en-US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</a:t>
            </a:r>
            <a:r>
              <a:rPr lang="zh-CN" altLang="en-US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practical</a:t>
            </a:r>
            <a:r>
              <a:rPr lang="zh-CN" altLang="en-US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use: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Hallucination</a:t>
            </a: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Toxicity</a:t>
            </a: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Following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instruction</a:t>
            </a: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Multi-turn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conversation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914400" marR="0" lvl="2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BD0E9C2-FB3B-564D-AA4C-4B837877946B}"/>
              </a:ext>
            </a:extLst>
          </p:cNvPr>
          <p:cNvSpPr/>
          <p:nvPr/>
        </p:nvSpPr>
        <p:spPr>
          <a:xfrm>
            <a:off x="13999623" y="5317557"/>
            <a:ext cx="792088" cy="3744416"/>
          </a:xfrm>
          <a:prstGeom prst="righ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3F59D-BE40-5F47-8A13-E881F4FE074E}"/>
              </a:ext>
            </a:extLst>
          </p:cNvPr>
          <p:cNvSpPr txBox="1"/>
          <p:nvPr/>
        </p:nvSpPr>
        <p:spPr>
          <a:xfrm>
            <a:off x="15079743" y="6737278"/>
            <a:ext cx="3520194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InstructGPT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0DCF07A-0FA9-EF4F-A2F6-C1959B9203FE}"/>
              </a:ext>
            </a:extLst>
          </p:cNvPr>
          <p:cNvSpPr/>
          <p:nvPr/>
        </p:nvSpPr>
        <p:spPr>
          <a:xfrm>
            <a:off x="20147997" y="5273824"/>
            <a:ext cx="1008112" cy="5400600"/>
          </a:xfrm>
          <a:prstGeom prst="righ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A6C3F-3CF7-A546-8402-49409D9AB6A0}"/>
              </a:ext>
            </a:extLst>
          </p:cNvPr>
          <p:cNvSpPr txBox="1"/>
          <p:nvPr/>
        </p:nvSpPr>
        <p:spPr>
          <a:xfrm>
            <a:off x="21444141" y="7537536"/>
            <a:ext cx="2773195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/>
              <a:t>Chat</a:t>
            </a:r>
            <a:r>
              <a:rPr kumimoji="0" lang="en-US" altLang="zh-CN" sz="5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GPT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7B4885-C80D-904C-B29E-15B6923AA97F}"/>
              </a:ext>
            </a:extLst>
          </p:cNvPr>
          <p:cNvSpPr txBox="1"/>
          <p:nvPr/>
        </p:nvSpPr>
        <p:spPr>
          <a:xfrm>
            <a:off x="9559853" y="6994078"/>
            <a:ext cx="2487862" cy="8720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GPT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3.5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71C5E3-67B8-574F-88DA-7F07AAA1F4DA}"/>
              </a:ext>
            </a:extLst>
          </p:cNvPr>
          <p:cNvCxnSpPr/>
          <p:nvPr/>
        </p:nvCxnSpPr>
        <p:spPr>
          <a:xfrm>
            <a:off x="6989809" y="7409155"/>
            <a:ext cx="241149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071405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255924" y="1078558"/>
            <a:ext cx="14218076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Fatal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Problem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Hallucination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4F28F8E8-8E8F-C44F-87EF-1AD05D36F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232" y="2223444"/>
            <a:ext cx="11625788" cy="110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2588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135216" y="1009911"/>
            <a:ext cx="14617624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Fatal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Problem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Hallucination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F4DCBF8-5936-9A4D-9339-FF013F406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" y="3356008"/>
            <a:ext cx="13541552" cy="3862031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7B91418-32D6-4842-862C-4EA49BB94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" y="7481970"/>
            <a:ext cx="13011927" cy="4272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D105E5-BDF8-334D-B0CF-0200CC274C07}"/>
              </a:ext>
            </a:extLst>
          </p:cNvPr>
          <p:cNvSpPr txBox="1"/>
          <p:nvPr/>
        </p:nvSpPr>
        <p:spPr>
          <a:xfrm>
            <a:off x="13992200" y="4263376"/>
            <a:ext cx="9307659" cy="5047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zh-CN" sz="4000" dirty="0">
                <a:latin typeface="Arial" panose="020B0604020202020204" pitchFamily="34" charset="0"/>
              </a:rPr>
              <a:t>In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contrast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to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other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NLP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tasks,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larger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language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models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are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less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truthful:</a:t>
            </a:r>
          </a:p>
          <a:p>
            <a:pPr marL="68580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smallest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model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produces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a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true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but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uninformative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answer.</a:t>
            </a:r>
          </a:p>
          <a:p>
            <a:pPr marL="68580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intermediate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answers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are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more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informative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but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partly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false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or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exaggerated</a:t>
            </a:r>
          </a:p>
          <a:p>
            <a:pPr marL="68580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Arial" panose="020B0604020202020204" pitchFamily="34" charset="0"/>
              </a:rPr>
              <a:t>The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largest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model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says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something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literally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false,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mimicking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a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human</a:t>
            </a:r>
            <a:r>
              <a:rPr lang="zh-CN" altLang="en-US" sz="3200" dirty="0"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latin typeface="Arial" panose="020B0604020202020204" pitchFamily="34" charset="0"/>
              </a:rPr>
              <a:t>superstition.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5EB02-950B-B64E-8211-50403120E3AF}"/>
              </a:ext>
            </a:extLst>
          </p:cNvPr>
          <p:cNvSpPr txBox="1"/>
          <p:nvPr/>
        </p:nvSpPr>
        <p:spPr>
          <a:xfrm>
            <a:off x="13045854" y="9310912"/>
            <a:ext cx="11253808" cy="2492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zh-CN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Stephanie</a:t>
            </a:r>
            <a:r>
              <a:rPr lang="zh-CN" alt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”</a:t>
            </a:r>
            <a:r>
              <a:rPr lang="en-US" altLang="zh-CN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TruthfulQA</a:t>
            </a:r>
            <a:r>
              <a:rPr lang="en-US" altLang="zh-CN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CN" alt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Measureing</a:t>
            </a:r>
            <a:r>
              <a:rPr lang="zh-CN" alt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How</a:t>
            </a:r>
            <a:r>
              <a:rPr lang="zh-CN" alt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zh-CN" alt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Mimic</a:t>
            </a:r>
            <a:r>
              <a:rPr lang="zh-CN" alt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Human</a:t>
            </a:r>
            <a:r>
              <a:rPr lang="zh-CN" alt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Falsehoods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 (202</a:t>
            </a:r>
            <a:r>
              <a:rPr lang="en-US" altLang="zh-CN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endParaRPr lang="en-US" sz="28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518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567264" y="1078558"/>
            <a:ext cx="13249472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Fatal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Problem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Toxicity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3CD8AA72-0EF1-7548-BCDB-D01F310D0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84" y="2663733"/>
            <a:ext cx="12601400" cy="1002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43676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567264" y="1078558"/>
            <a:ext cx="13249472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Fatal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Problem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Toxicity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E3619C-F392-B240-8979-B720A8CB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8" y="4148851"/>
            <a:ext cx="11693479" cy="58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screenshot of an interaction with a chatbot after assigning it a persona.">
            <a:extLst>
              <a:ext uri="{FF2B5EF4-FFF2-40B4-BE49-F238E27FC236}">
                <a16:creationId xmlns:a16="http://schemas.microsoft.com/office/drawing/2014/main" id="{DE0E3807-E062-1440-BC9E-3E656F5C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96" y="4492434"/>
            <a:ext cx="14928304" cy="546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459AEB-58EA-B049-A3BB-5F0D46FD88FC}"/>
              </a:ext>
            </a:extLst>
          </p:cNvPr>
          <p:cNvSpPr txBox="1"/>
          <p:nvPr/>
        </p:nvSpPr>
        <p:spPr>
          <a:xfrm>
            <a:off x="15092399" y="10986292"/>
            <a:ext cx="5227393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Persona-assigned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ChatGPT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C3F60-5E11-2E42-9EE0-2AC284C0B7EE}"/>
              </a:ext>
            </a:extLst>
          </p:cNvPr>
          <p:cNvSpPr txBox="1"/>
          <p:nvPr/>
        </p:nvSpPr>
        <p:spPr>
          <a:xfrm>
            <a:off x="51541" y="10896083"/>
            <a:ext cx="9404155" cy="10874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GPT3’s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known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exhibit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3200" dirty="0"/>
              <a:t>sexist</a:t>
            </a:r>
            <a:r>
              <a:rPr lang="zh-CN" altLang="en-US" sz="3200" dirty="0"/>
              <a:t> </a:t>
            </a:r>
            <a:r>
              <a:rPr lang="en-US" altLang="zh-CN" sz="3200" dirty="0"/>
              <a:t>behaviors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biases</a:t>
            </a:r>
            <a:r>
              <a:rPr lang="zh-CN" altLang="en-US" sz="3200" dirty="0"/>
              <a:t> </a:t>
            </a:r>
            <a:r>
              <a:rPr lang="en-US" altLang="zh-CN" sz="3200" dirty="0"/>
              <a:t>against</a:t>
            </a:r>
            <a:r>
              <a:rPr lang="zh-CN" altLang="en-US" sz="3200" dirty="0"/>
              <a:t> </a:t>
            </a:r>
            <a:r>
              <a:rPr lang="en-US" altLang="zh-CN" sz="3200" dirty="0"/>
              <a:t>Muslims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5601135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4638F7-0F55-404E-8042-EA535D57B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52" y="3054195"/>
            <a:ext cx="17497944" cy="9606714"/>
          </a:xfrm>
          <a:prstGeom prst="rect">
            <a:avLst/>
          </a:prstGeom>
        </p:spPr>
      </p:pic>
      <p:sp>
        <p:nvSpPr>
          <p:cNvPr id="7" name="Shape 558">
            <a:extLst>
              <a:ext uri="{FF2B5EF4-FFF2-40B4-BE49-F238E27FC236}">
                <a16:creationId xmlns:a16="http://schemas.microsoft.com/office/drawing/2014/main" id="{B9AC9CA1-D221-DC4F-BFEC-1185A0365D6D}"/>
              </a:ext>
            </a:extLst>
          </p:cNvPr>
          <p:cNvSpPr txBox="1"/>
          <p:nvPr/>
        </p:nvSpPr>
        <p:spPr>
          <a:xfrm>
            <a:off x="3118992" y="1152997"/>
            <a:ext cx="18146016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InstructGPT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is better than GPT3 at following instructions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8688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6237538" y="994725"/>
            <a:ext cx="11593288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Detoxification of language models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8DB8643-CF10-4240-BE0C-237086523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07" y="2654102"/>
            <a:ext cx="12509637" cy="10934997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64F49224-A4AE-9343-BF12-89F845E16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082" y="2654102"/>
            <a:ext cx="8629022" cy="109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6038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3911080" y="775585"/>
            <a:ext cx="17425936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ChatGPT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Optimizing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Dialogue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838022-0913-F749-BE31-B9BE25452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3" y="2566304"/>
            <a:ext cx="11492905" cy="11118717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A2ADBF-2C08-A442-BC11-4EA1441F5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14" y="2566304"/>
            <a:ext cx="9051150" cy="111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2264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22449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 userDrawn="1"/>
        </p:nvSpPr>
        <p:spPr>
          <a:xfrm>
            <a:off x="526704" y="3861183"/>
            <a:ext cx="23546615" cy="25816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R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5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OpenAI’s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1</a:t>
            </a:r>
            <a:r>
              <a:rPr kumimoji="0" lang="en-US" altLang="zh-CN" sz="54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st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Recipe: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Reinforcement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Learning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from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Human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Feedback(RLHF)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470920" y="1212388"/>
            <a:ext cx="1908212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ChatGPT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Instruction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Finetuning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+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RLHF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dialog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agents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0C4C71B1-1D0A-1746-8A15-136BFE9F1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00" y="3403044"/>
            <a:ext cx="21602400" cy="877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4001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 userDrawn="1"/>
        </p:nvSpPr>
        <p:spPr>
          <a:xfrm>
            <a:off x="7692225" y="1608616"/>
            <a:ext cx="8373380" cy="132447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000" dirty="0">
                <a:ln>
                  <a:noFill/>
                </a:ln>
                <a:solidFill>
                  <a:srgbClr val="4980C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Outline</a:t>
            </a:r>
            <a:endParaRPr kumimoji="0" lang="zh-CN" altLang="en-US" sz="6000" b="0" i="0" u="none" strike="noStrike" cap="none" spc="0" normalizeH="0" baseline="0" dirty="0">
              <a:ln>
                <a:noFill/>
              </a:ln>
              <a:solidFill>
                <a:srgbClr val="4980C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07255-3C66-2947-B88E-0B523E066303}"/>
              </a:ext>
            </a:extLst>
          </p:cNvPr>
          <p:cNvSpPr txBox="1"/>
          <p:nvPr/>
        </p:nvSpPr>
        <p:spPr>
          <a:xfrm>
            <a:off x="2817871" y="2409363"/>
            <a:ext cx="18748257" cy="101668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Growing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up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Story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What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Language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Model?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Self-supervised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learning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Language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-&gt;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Large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Language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</a:t>
            </a: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Human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the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loop: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Large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Language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-&gt;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InstructGPT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-&gt;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</a:t>
            </a: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hatGPT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914400" marR="0" lvl="2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OpenAI</a:t>
            </a:r>
            <a:r>
              <a:rPr lang="en-US" altLang="zh-CN" sz="40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’s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Recipes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Reinforcement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learning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human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feedback(RLHF)</a:t>
            </a: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Scaling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law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for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transformer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language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</a:t>
            </a:r>
          </a:p>
          <a:p>
            <a:pPr marL="1028700" lvl="3" indent="-571500" algn="l">
              <a:lnSpc>
                <a:spcPct val="150000"/>
              </a:lnSpc>
              <a:buFontTx/>
              <a:buChar char="•"/>
            </a:pPr>
            <a:endParaRPr lang="en-US" altLang="zh-CN" sz="4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Predictions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(very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near)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future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177857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9963960" y="1123740"/>
            <a:ext cx="4456079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InstructGPT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C9AAE6-97F8-2649-9FC3-314E5D99D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331690"/>
            <a:ext cx="17199545" cy="1024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460866-C891-4F40-A7E7-802420400337}"/>
              </a:ext>
            </a:extLst>
          </p:cNvPr>
          <p:cNvSpPr txBox="1"/>
          <p:nvPr/>
        </p:nvSpPr>
        <p:spPr>
          <a:xfrm>
            <a:off x="3043632" y="12954890"/>
            <a:ext cx="1829673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Ouyang, Long, et al. "Training language models to follow instructions with human feedback." </a:t>
            </a:r>
            <a:r>
              <a:rPr lang="en-US" sz="24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arXiv:2203.02155</a:t>
            </a:r>
            <a:r>
              <a:rPr lang="en-US" sz="2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(2022).</a:t>
            </a:r>
            <a:endParaRPr lang="en-US" sz="2400" b="0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889000" y="1124292"/>
            <a:ext cx="22392232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Step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Collecting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demonstration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Supervised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Fine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Tuning(SFT)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CFAF0-35B2-EF42-A7DA-E565D2BEAE56}"/>
              </a:ext>
            </a:extLst>
          </p:cNvPr>
          <p:cNvSpPr txBox="1"/>
          <p:nvPr/>
        </p:nvSpPr>
        <p:spPr>
          <a:xfrm>
            <a:off x="4072632" y="10242376"/>
            <a:ext cx="15752216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8580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 err="1"/>
              <a:t>OpenAI</a:t>
            </a:r>
            <a:r>
              <a:rPr lang="zh-CN" altLang="en-US" sz="3600" dirty="0"/>
              <a:t> </a:t>
            </a:r>
            <a:r>
              <a:rPr lang="en-US" altLang="zh-CN" sz="3600" dirty="0"/>
              <a:t>hire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team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40</a:t>
            </a:r>
            <a:r>
              <a:rPr lang="zh-CN" altLang="en-US" sz="3600" dirty="0"/>
              <a:t> </a:t>
            </a:r>
            <a:r>
              <a:rPr lang="en-US" altLang="zh-CN" sz="3600" dirty="0"/>
              <a:t>contractors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label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 err="1"/>
              <a:t>IncstructGPT</a:t>
            </a:r>
            <a:endParaRPr lang="en-US" altLang="zh-CN" sz="3600" dirty="0"/>
          </a:p>
          <a:p>
            <a:pPr marL="68580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600" dirty="0"/>
              <a:t>Labelers</a:t>
            </a:r>
            <a:r>
              <a:rPr lang="zh-CN" altLang="en-US" sz="3600" dirty="0"/>
              <a:t> </a:t>
            </a:r>
            <a:r>
              <a:rPr lang="en-US" altLang="zh-CN" sz="3600" dirty="0"/>
              <a:t>demonstrates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desired</a:t>
            </a:r>
            <a:r>
              <a:rPr lang="zh-CN" altLang="en-US" sz="3600" dirty="0"/>
              <a:t> </a:t>
            </a:r>
            <a:r>
              <a:rPr lang="en-US" altLang="zh-CN" sz="3600" dirty="0"/>
              <a:t>outputs</a:t>
            </a:r>
            <a:r>
              <a:rPr lang="zh-CN" altLang="en-US" sz="3600" dirty="0"/>
              <a:t> </a:t>
            </a:r>
            <a:r>
              <a:rPr lang="en-US" altLang="zh-CN" sz="3600" dirty="0"/>
              <a:t>behavior</a:t>
            </a:r>
          </a:p>
          <a:p>
            <a:pPr marL="68580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600" dirty="0"/>
              <a:t>Considered</a:t>
            </a:r>
            <a:r>
              <a:rPr lang="zh-CN" altLang="en-US" sz="3600" dirty="0"/>
              <a:t> </a:t>
            </a:r>
            <a:r>
              <a:rPr lang="en-US" altLang="zh-CN" sz="3600" dirty="0"/>
              <a:t>high</a:t>
            </a:r>
            <a:r>
              <a:rPr lang="zh-CN" altLang="en-US" sz="3600" dirty="0"/>
              <a:t> </a:t>
            </a:r>
            <a:r>
              <a:rPr lang="en-US" altLang="zh-CN" sz="3600" dirty="0"/>
              <a:t>quality</a:t>
            </a:r>
            <a:r>
              <a:rPr lang="zh-CN" altLang="en-US" sz="3600" dirty="0"/>
              <a:t> </a:t>
            </a:r>
            <a:r>
              <a:rPr lang="en-US" altLang="zh-CN" sz="3600" dirty="0"/>
              <a:t>initialization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RLHF</a:t>
            </a:r>
          </a:p>
          <a:p>
            <a:pPr marL="68580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18" name="Picture 1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DD910B8-66B9-0144-98AC-33E4B7A15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48" y="3329608"/>
            <a:ext cx="11095731" cy="648870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8EC1A31E-B0DE-D443-A049-CF2656D17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150" y="3329608"/>
            <a:ext cx="9218980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87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7375354" y="1124292"/>
            <a:ext cx="12825966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Step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Reward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6920083-5BCC-5346-B8DA-94ED7422C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6" y="2799554"/>
            <a:ext cx="13828713" cy="1044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3CFAF0-35B2-EF42-A7DA-E565D2BEAE56}"/>
              </a:ext>
            </a:extLst>
          </p:cNvPr>
          <p:cNvSpPr txBox="1"/>
          <p:nvPr/>
        </p:nvSpPr>
        <p:spPr>
          <a:xfrm>
            <a:off x="13788337" y="4507663"/>
            <a:ext cx="10031311" cy="68018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capture human sentiments in samples and curated text? What is the loss!</a:t>
            </a:r>
            <a:endParaRPr lang="en-US" sz="4800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4800" b="0" dirty="0">
                <a:effectLst/>
              </a:rPr>
            </a:b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get a model that maps</a:t>
            </a:r>
            <a:endParaRPr lang="en-US" sz="4800" b="0" dirty="0">
              <a:effectLst/>
            </a:endParaRPr>
          </a:p>
          <a:p>
            <a:pPr indent="457200" algn="l" rtl="0">
              <a:spcBef>
                <a:spcPts val="0"/>
              </a:spcBef>
              <a:spcAft>
                <a:spcPts val="0"/>
              </a:spcAft>
            </a:pPr>
            <a:br>
              <a:rPr lang="en-US" sz="4800" b="0" dirty="0">
                <a:effectLst/>
              </a:rPr>
            </a:br>
            <a:r>
              <a:rPr lang="zh-CN" altLang="en-US" sz="4800" b="0" dirty="0">
                <a:effectLst/>
              </a:rPr>
              <a:t>          </a:t>
            </a:r>
            <a:r>
              <a:rPr lang="en-US" sz="4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input text → scalar reward</a:t>
            </a:r>
            <a:endParaRPr lang="en-US" sz="48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975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779017" y="1099055"/>
            <a:ext cx="12825966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Step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Reward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dataset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A326F-4A03-7E4B-946A-2BE6DE702E56}"/>
              </a:ext>
            </a:extLst>
          </p:cNvPr>
          <p:cNvSpPr txBox="1"/>
          <p:nvPr/>
        </p:nvSpPr>
        <p:spPr>
          <a:xfrm>
            <a:off x="15668882" y="4139363"/>
            <a:ext cx="8090088" cy="4708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altLang="zh-CN" sz="4000" dirty="0">
                <a:latin typeface="Arial" panose="020B0604020202020204" pitchFamily="34" charset="0"/>
              </a:rPr>
              <a:t>Prompts(input)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dataset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4000" b="0" dirty="0">
              <a:effectLst/>
            </a:endParaRPr>
          </a:p>
          <a:p>
            <a:pPr marL="571500" indent="-5715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CN" sz="4000" dirty="0">
                <a:latin typeface="Arial" panose="020B0604020202020204" pitchFamily="34" charset="0"/>
              </a:rPr>
              <a:t>Prompts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for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specific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use-case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model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will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be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used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endParaRPr lang="en-US" altLang="zh-CN" sz="4000" dirty="0">
              <a:latin typeface="Arial" panose="020B0604020202020204" pitchFamily="34" charset="0"/>
            </a:endParaRPr>
          </a:p>
          <a:p>
            <a:pPr marL="571500" indent="-5715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CN" sz="4000" dirty="0">
                <a:latin typeface="Arial" panose="020B0604020202020204" pitchFamily="34" charset="0"/>
              </a:rPr>
              <a:t>Much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smaller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than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original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pretraining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35CB6F-BABF-254C-82B7-DA355A234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" y="3434556"/>
            <a:ext cx="15420073" cy="915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889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423182" y="989242"/>
            <a:ext cx="12825966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Step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Reward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dataset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A326F-4A03-7E4B-946A-2BE6DE702E56}"/>
              </a:ext>
            </a:extLst>
          </p:cNvPr>
          <p:cNvSpPr txBox="1"/>
          <p:nvPr/>
        </p:nvSpPr>
        <p:spPr>
          <a:xfrm>
            <a:off x="15668882" y="4139363"/>
            <a:ext cx="8090088" cy="4708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Generate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rank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sz="4000" b="0" dirty="0">
              <a:effectLst/>
            </a:endParaRPr>
          </a:p>
          <a:p>
            <a:pPr marL="571500" indent="-5715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Often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multiple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crate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diverse</a:t>
            </a:r>
            <a:r>
              <a:rPr lang="zh-CN" alt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ranking</a:t>
            </a:r>
          </a:p>
          <a:p>
            <a:pPr marL="571500" indent="-5715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zh-CN" sz="4000" dirty="0">
                <a:latin typeface="Arial" panose="020B0604020202020204" pitchFamily="34" charset="0"/>
              </a:rPr>
              <a:t>Set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of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prompts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can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be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from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user</a:t>
            </a:r>
            <a:r>
              <a:rPr lang="zh-CN" altLang="en-US" sz="4000" dirty="0"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</a:rPr>
              <a:t>data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C3131831-6443-5F42-B5AE-E0E0D92B4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2"/>
            <a:ext cx="15651664" cy="96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2473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7375354" y="1124292"/>
            <a:ext cx="12825966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Step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Reward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6A326F-4A03-7E4B-946A-2BE6DE702E56}"/>
              </a:ext>
            </a:extLst>
          </p:cNvPr>
          <p:cNvSpPr txBox="1"/>
          <p:nvPr/>
        </p:nvSpPr>
        <p:spPr>
          <a:xfrm>
            <a:off x="13963939" y="3949151"/>
            <a:ext cx="10488213" cy="4093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Reward model:</a:t>
            </a:r>
            <a:endParaRPr lang="en-US" sz="4000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Also transformer based LM</a:t>
            </a:r>
            <a:endParaRPr lang="en-US" sz="4000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Variation in sizes used (relative to policy)</a:t>
            </a:r>
            <a:endParaRPr lang="en-US" sz="4000" b="0" dirty="0"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Outputs scalar from text input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A8CFDD2-8706-8D4D-8B2F-004128C4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5" y="3761656"/>
            <a:ext cx="10947400" cy="75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 with low confidence">
            <a:extLst>
              <a:ext uri="{FF2B5EF4-FFF2-40B4-BE49-F238E27FC236}">
                <a16:creationId xmlns:a16="http://schemas.microsoft.com/office/drawing/2014/main" id="{5B38765E-9A5E-7F41-BA1C-8C8A836B3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952" y="7337171"/>
            <a:ext cx="12615987" cy="17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661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3191000" y="1124585"/>
            <a:ext cx="18002000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Step 3: Finetuning with RL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RLHF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Decision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Making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44EB9CC-1C2B-274F-A159-DBFE46845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256" y="10553215"/>
            <a:ext cx="118815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Christiano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Paul F., et al. "Deep reinforcement learning from human preferences."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Advances in neural information processing systems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30 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80F16BB-97FE-C440-8D25-65D4B8144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16" y="3954296"/>
            <a:ext cx="12529392" cy="55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8487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127104" y="1124292"/>
            <a:ext cx="16074216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Step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Finetuning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RL-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using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reward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C4E62AA8-5F9B-924B-A8ED-D402EFAA0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8" y="2725490"/>
            <a:ext cx="11415216" cy="1020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EC1ED0B-2435-AA44-92D5-EC0B4AF60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827" y="3970674"/>
            <a:ext cx="13040094" cy="54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088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6719392" y="1041515"/>
            <a:ext cx="10945216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Step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Finetuning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RL-PPO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2733618-EE67-8243-AFC5-4326370C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2753544"/>
            <a:ext cx="12793663" cy="109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1">
            <a:extLst>
              <a:ext uri="{FF2B5EF4-FFF2-40B4-BE49-F238E27FC236}">
                <a16:creationId xmlns:a16="http://schemas.microsoft.com/office/drawing/2014/main" id="{B3726DC6-3E91-5D4C-8A5D-063C8DB2FB1F}"/>
              </a:ext>
            </a:extLst>
          </p:cNvPr>
          <p:cNvSpPr txBox="1"/>
          <p:nvPr/>
        </p:nvSpPr>
        <p:spPr>
          <a:xfrm>
            <a:off x="12192000" y="4139363"/>
            <a:ext cx="6906506" cy="682309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Proximal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Policy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Optimization(PPO)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Smaller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policy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updates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during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are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more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likely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converge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optimal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solution</a:t>
            </a: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A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too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big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step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a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policy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update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can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result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falling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“off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cliff”(getting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bad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policy)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  <p:pic>
        <p:nvPicPr>
          <p:cNvPr id="15" name="Picture 2" descr="Policy Update cliff">
            <a:extLst>
              <a:ext uri="{FF2B5EF4-FFF2-40B4-BE49-F238E27FC236}">
                <a16:creationId xmlns:a16="http://schemas.microsoft.com/office/drawing/2014/main" id="{66C4AF60-6CE0-0A43-BFAD-F5A94AFA9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480" y="3561355"/>
            <a:ext cx="5402901" cy="831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87387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667164" y="1151781"/>
            <a:ext cx="15049672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Step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Finetuning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RL-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combining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rewards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984AC5B-83AD-154F-9F48-86163E642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8582"/>
            <a:ext cx="10980564" cy="1087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123AE6-4CFC-6841-A337-38ADD3EAD510}"/>
              </a:ext>
            </a:extLst>
          </p:cNvPr>
          <p:cNvSpPr txBox="1"/>
          <p:nvPr/>
        </p:nvSpPr>
        <p:spPr>
          <a:xfrm>
            <a:off x="11543928" y="3003365"/>
            <a:ext cx="9128720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Option to add additional terms to this reward function. E.g. </a:t>
            </a:r>
            <a:r>
              <a:rPr lang="en-US" sz="4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InstructGPT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0BE8C-0242-B64B-8F08-9595F2954B62}"/>
              </a:ext>
            </a:extLst>
          </p:cNvPr>
          <p:cNvSpPr txBox="1"/>
          <p:nvPr/>
        </p:nvSpPr>
        <p:spPr>
          <a:xfrm>
            <a:off x="11836165" y="11009182"/>
            <a:ext cx="12213770" cy="2492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Ouyang, Long, et al. "Training language models to follow instructions with human feedback." (2022).</a:t>
            </a:r>
            <a:endParaRPr lang="en-US" sz="28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86E1583-D19E-3A43-B606-DC76414D2DCF}"/>
              </a:ext>
            </a:extLst>
          </p:cNvPr>
          <p:cNvGrpSpPr/>
          <p:nvPr/>
        </p:nvGrpSpPr>
        <p:grpSpPr>
          <a:xfrm>
            <a:off x="11255896" y="4986462"/>
            <a:ext cx="13189880" cy="4018455"/>
            <a:chOff x="11255896" y="4986462"/>
            <a:chExt cx="13189880" cy="4018455"/>
          </a:xfrm>
        </p:grpSpPr>
        <p:pic>
          <p:nvPicPr>
            <p:cNvPr id="12" name="Picture 11" descr="Text, letter&#10;&#10;Description automatically generated">
              <a:extLst>
                <a:ext uri="{FF2B5EF4-FFF2-40B4-BE49-F238E27FC236}">
                  <a16:creationId xmlns:a16="http://schemas.microsoft.com/office/drawing/2014/main" id="{AA435D5A-6412-6D42-9EA6-D07C28B97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896" y="4986462"/>
              <a:ext cx="13189880" cy="187153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C96D4C-E401-AB44-8031-EF14B904203B}"/>
                </a:ext>
              </a:extLst>
            </p:cNvPr>
            <p:cNvSpPr txBox="1"/>
            <p:nvPr/>
          </p:nvSpPr>
          <p:spPr>
            <a:xfrm>
              <a:off x="19176776" y="7435257"/>
              <a:ext cx="4369103" cy="15696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Constrains the RL fine-tuning to not result in a LM that outputs gibberish (to fool the reward model).</a:t>
              </a:r>
              <a:endParaRPr lang="en-US" sz="2400" b="0" dirty="0">
                <a:effectLst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1CAB56-8653-E941-8B26-E84E215EFD06}"/>
                </a:ext>
              </a:extLst>
            </p:cNvPr>
            <p:cNvSpPr txBox="1"/>
            <p:nvPr/>
          </p:nvSpPr>
          <p:spPr>
            <a:xfrm>
              <a:off x="14280232" y="7544013"/>
              <a:ext cx="4369103" cy="8309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Reward to match original human-curation distribution</a:t>
              </a:r>
              <a:endParaRPr lang="en-US" sz="2400" b="0" dirty="0">
                <a:effectLst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82509B7-B9E6-B440-AD4B-00081AE109A5}"/>
                </a:ext>
              </a:extLst>
            </p:cNvPr>
            <p:cNvCxnSpPr>
              <a:stCxn id="23" idx="0"/>
            </p:cNvCxnSpPr>
            <p:nvPr/>
          </p:nvCxnSpPr>
          <p:spPr>
            <a:xfrm flipH="1" flipV="1">
              <a:off x="16464783" y="6857999"/>
              <a:ext cx="1" cy="68601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F6F119A-BEC2-C446-93D3-DF181FD77C63}"/>
                </a:ext>
              </a:extLst>
            </p:cNvPr>
            <p:cNvCxnSpPr>
              <a:stCxn id="22" idx="0"/>
            </p:cNvCxnSpPr>
            <p:nvPr/>
          </p:nvCxnSpPr>
          <p:spPr>
            <a:xfrm flipH="1" flipV="1">
              <a:off x="21361327" y="5922230"/>
              <a:ext cx="1" cy="1513027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7542316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155948" y="1101613"/>
            <a:ext cx="20376904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ChatGPT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fastest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app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hit 100m monthly users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history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BEC65E0-D293-AF4A-9E24-CA424E3A0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AutoShape 13">
            <a:extLst>
              <a:ext uri="{FF2B5EF4-FFF2-40B4-BE49-F238E27FC236}">
                <a16:creationId xmlns:a16="http://schemas.microsoft.com/office/drawing/2014/main" id="{A0EC30D1-6033-744C-86BD-B1E191167F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F7EE641A-C88F-B147-A33A-1AED8FB5B2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7ED3F78F-884A-3446-BC1D-22221BD3D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99" y="2198489"/>
            <a:ext cx="90198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2C29A39C-A7F8-DB41-8416-FC00D83C6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442" y="1318145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F4215AE0-83F2-EF41-B17F-922F51A3B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399"/>
            <a:ext cx="177568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2" name="Picture 4" descr="ChatGPT is fastest app to hit 100m users in history -">
            <a:extLst>
              <a:ext uri="{FF2B5EF4-FFF2-40B4-BE49-F238E27FC236}">
                <a16:creationId xmlns:a16="http://schemas.microsoft.com/office/drawing/2014/main" id="{CA1C87F8-F6B1-A749-91A0-B85CC0EC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03" y="3033173"/>
            <a:ext cx="16388193" cy="936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48811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10079484" y="1055091"/>
            <a:ext cx="5208860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Results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355CBA9-769C-C246-B91F-A35916DDF7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96" y="5647508"/>
            <a:ext cx="11922808" cy="7021515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49CCAEE3-5EC1-674E-9625-906EA34C171A}"/>
              </a:ext>
            </a:extLst>
          </p:cNvPr>
          <p:cNvSpPr txBox="1"/>
          <p:nvPr/>
        </p:nvSpPr>
        <p:spPr>
          <a:xfrm>
            <a:off x="1977076" y="2227339"/>
            <a:ext cx="16551628" cy="34201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Labelers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significantly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prefer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InstructGPT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outputs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over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outputs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GPT-3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Outputs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1.3B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PPO-</a:t>
            </a:r>
            <a:r>
              <a:rPr lang="en-US" altLang="zh-CN" sz="40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ptx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are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preferred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those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from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175B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GPT3</a:t>
            </a: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245552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9139810" y="1154868"/>
            <a:ext cx="5392710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Collection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 Box 11"/>
          <p:cNvSpPr txBox="1"/>
          <p:nvPr userDrawn="1"/>
        </p:nvSpPr>
        <p:spPr>
          <a:xfrm>
            <a:off x="1977076" y="2227338"/>
            <a:ext cx="20771808" cy="845888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571500" marR="0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RLHF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use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much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less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data+compute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than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pretraining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40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contractors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InstructGPT</a:t>
            </a:r>
            <a:endParaRPr lang="en-US" altLang="zh-CN" sz="4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Overall: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~O(10M)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tokens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V.S.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300B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tokens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Supervised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Fine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Tune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：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~15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train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,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1.5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valid</a:t>
            </a: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Reward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Model: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~150k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train,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~80k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valid</a:t>
            </a:r>
          </a:p>
          <a:p>
            <a:pPr marL="1028700" marR="0" lvl="1" indent="-5715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Reinforcement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Learning: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~32k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train,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~16k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valid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0669292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9587553" y="1074706"/>
            <a:ext cx="520889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Open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questions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 userDrawn="1"/>
        </p:nvSpPr>
        <p:spPr>
          <a:xfrm>
            <a:off x="2512645" y="3849649"/>
            <a:ext cx="19363504" cy="80681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lstStyle/>
          <a:p>
            <a:pPr marL="571500" marR="0" lvl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Reinforcement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learning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optimizer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choices</a:t>
            </a:r>
            <a:endParaRPr lang="en-US" altLang="zh-CN" sz="40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Need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RL?</a:t>
            </a:r>
            <a:endParaRPr lang="en-US" altLang="zh-CN" sz="36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PPO?</a:t>
            </a:r>
            <a:endParaRPr lang="en-US" altLang="zh-CN" sz="36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Expensive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query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reward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endParaRPr lang="en-US" altLang="zh-CN" sz="36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571500" marR="0" lvl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curation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&amp;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quality</a:t>
            </a:r>
            <a:endParaRPr lang="en-US" altLang="zh-CN" sz="40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Cost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labelling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</a:t>
            </a:r>
            <a:endParaRPr lang="en-US" altLang="zh-CN" sz="36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Disagreement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data(different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values)</a:t>
            </a:r>
            <a:endParaRPr lang="en-US" altLang="zh-CN" sz="36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Feedback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type</a:t>
            </a:r>
            <a:endParaRPr lang="en-US" altLang="zh-CN" sz="36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457200" marR="0" lvl="1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457200" marR="0" lvl="1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3875076" y="1074706"/>
            <a:ext cx="16633848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Education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specifically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designed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D93667E-8A79-484A-B4D1-ACC128C02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76" y="3113584"/>
            <a:ext cx="9969604" cy="10153658"/>
          </a:xfrm>
          <a:prstGeom prst="rect">
            <a:avLst/>
          </a:prstGeom>
        </p:spPr>
      </p:pic>
      <p:sp>
        <p:nvSpPr>
          <p:cNvPr id="12" name="Text Box 2">
            <a:extLst>
              <a:ext uri="{FF2B5EF4-FFF2-40B4-BE49-F238E27FC236}">
                <a16:creationId xmlns:a16="http://schemas.microsoft.com/office/drawing/2014/main" id="{801544E2-7858-FC40-9AC5-0DDE70D7E9AE}"/>
              </a:ext>
            </a:extLst>
          </p:cNvPr>
          <p:cNvSpPr txBox="1"/>
          <p:nvPr/>
        </p:nvSpPr>
        <p:spPr>
          <a:xfrm>
            <a:off x="11960651" y="3686417"/>
            <a:ext cx="10168453" cy="80681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lstStyle/>
          <a:p>
            <a:pPr marL="571500" marR="0" lvl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4000" dirty="0" err="1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OpenAI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How should AI systems behave, and who should decide?</a:t>
            </a:r>
            <a:endParaRPr lang="en-US" altLang="zh-CN" sz="40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8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clearer instructions to reviewers about potential pitfalls and challenges tied to bias</a:t>
            </a: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how to make the fine-tuning process more understandable and controllable</a:t>
            </a:r>
            <a:endParaRPr lang="en-US" altLang="zh-CN" sz="28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571500" marR="0" lvl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 building blocks of future systems</a:t>
            </a:r>
            <a:endParaRPr lang="en-US" altLang="zh-CN" sz="40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8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Improve default behavior.</a:t>
            </a: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8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Define your AI’s values, within broad bounds.</a:t>
            </a: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8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Public input on defaults and hard bounds.</a:t>
            </a: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457200" marR="0" lvl="1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1028700" marR="0" lvl="1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5682493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22449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 userDrawn="1"/>
        </p:nvSpPr>
        <p:spPr>
          <a:xfrm>
            <a:off x="1894856" y="4247376"/>
            <a:ext cx="21242360" cy="61390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R="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0" lang="en-US" altLang="zh-CN" sz="6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OpenAI’s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2</a:t>
            </a:r>
            <a:r>
              <a:rPr kumimoji="0" lang="en-US" altLang="zh-CN" sz="60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nd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Recipe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: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Scaling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Laws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for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Neural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Language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</a:t>
            </a:r>
          </a:p>
          <a:p>
            <a:pPr marL="571500" marR="0" lvl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Why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scaling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up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is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critical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for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AGI?</a:t>
            </a:r>
          </a:p>
          <a:p>
            <a:pPr marL="571500" marR="0" lvl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How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to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scale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up?</a:t>
            </a: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Larger:</a:t>
            </a:r>
            <a:r>
              <a:rPr lang="zh-CN" altLang="en-US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How</a:t>
            </a:r>
            <a:r>
              <a:rPr lang="zh-CN" altLang="en-US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to</a:t>
            </a:r>
            <a:r>
              <a:rPr lang="zh-CN" altLang="en-US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train</a:t>
            </a:r>
            <a:r>
              <a:rPr lang="zh-CN" altLang="en-US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outrageously</a:t>
            </a:r>
            <a:r>
              <a:rPr lang="zh-CN" altLang="en-US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large</a:t>
            </a:r>
            <a:r>
              <a:rPr lang="zh-CN" altLang="en-US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transformer</a:t>
            </a:r>
            <a:r>
              <a:rPr lang="zh-CN" altLang="en-US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36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models?</a:t>
            </a:r>
          </a:p>
          <a:p>
            <a:pPr marL="1028700" marR="0" lvl="1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Longer: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How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extend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max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sequence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length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LM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can</a:t>
            </a:r>
            <a:r>
              <a:rPr lang="zh-CN" altLang="en-US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6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process?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628954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6398860" y="1083434"/>
            <a:ext cx="1155378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Sizes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Dec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2022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B26ECC4E-C832-FB4C-87B8-8990C9DEE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96" y="3270387"/>
            <a:ext cx="21716875" cy="88408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279232" y="1293101"/>
            <a:ext cx="1335398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Scaling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Laws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Neural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B7E63-CE8D-6D49-8BA3-122D4C574703}"/>
              </a:ext>
            </a:extLst>
          </p:cNvPr>
          <p:cNvSpPr txBox="1"/>
          <p:nvPr/>
        </p:nvSpPr>
        <p:spPr>
          <a:xfrm>
            <a:off x="7871520" y="12864090"/>
            <a:ext cx="10158230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Scaling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laws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neural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models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(Kaplan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et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al.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2020)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211C983-5DCA-164C-B610-D3A6FB941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86" y="4268190"/>
            <a:ext cx="18650072" cy="8581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ABDCF6-28C9-784C-8BDC-ADD9F812F90B}"/>
              </a:ext>
            </a:extLst>
          </p:cNvPr>
          <p:cNvSpPr txBox="1"/>
          <p:nvPr/>
        </p:nvSpPr>
        <p:spPr>
          <a:xfrm>
            <a:off x="1429355" y="2934492"/>
            <a:ext cx="23042560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Language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modeling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performance</a:t>
            </a:r>
            <a:r>
              <a:rPr lang="en-US" altLang="zh-CN" sz="4000" dirty="0"/>
              <a:t>,</a:t>
            </a:r>
            <a:r>
              <a:rPr lang="zh-CN" altLang="en-US" sz="4000" dirty="0"/>
              <a:t> </a:t>
            </a:r>
            <a:r>
              <a:rPr lang="en-US" altLang="zh-CN" sz="4000" dirty="0"/>
              <a:t>when</a:t>
            </a:r>
            <a:r>
              <a:rPr lang="zh-CN" altLang="en-US" sz="4000" dirty="0"/>
              <a:t> </a:t>
            </a:r>
            <a:r>
              <a:rPr lang="en-US" altLang="zh-CN" sz="4000" dirty="0"/>
              <a:t>not</a:t>
            </a:r>
            <a:r>
              <a:rPr lang="zh-CN" altLang="en-US" sz="4000" dirty="0"/>
              <a:t> </a:t>
            </a:r>
            <a:r>
              <a:rPr lang="en-US" altLang="zh-CN" sz="4000" dirty="0"/>
              <a:t>bounded</a:t>
            </a:r>
            <a:r>
              <a:rPr lang="zh-CN" altLang="en-US" sz="4000" dirty="0"/>
              <a:t> </a:t>
            </a:r>
            <a:r>
              <a:rPr lang="en-US" altLang="zh-CN" sz="4000" dirty="0"/>
              <a:t>by</a:t>
            </a:r>
            <a:r>
              <a:rPr lang="zh-CN" altLang="en-US" sz="4000" dirty="0"/>
              <a:t> </a:t>
            </a:r>
            <a:r>
              <a:rPr lang="en-US" altLang="zh-CN" sz="4000" dirty="0"/>
              <a:t>model-capacity,</a:t>
            </a:r>
            <a:r>
              <a:rPr lang="zh-CN" altLang="en-US" sz="4000" dirty="0"/>
              <a:t> </a:t>
            </a:r>
            <a:r>
              <a:rPr lang="en-US" altLang="zh-CN" sz="4000" dirty="0"/>
              <a:t>data</a:t>
            </a:r>
            <a:r>
              <a:rPr lang="zh-CN" altLang="en-US" sz="4000" dirty="0"/>
              <a:t> </a:t>
            </a:r>
            <a:r>
              <a:rPr lang="en-US" altLang="zh-CN" sz="4000" dirty="0"/>
              <a:t>size</a:t>
            </a:r>
            <a:r>
              <a:rPr lang="zh-CN" altLang="en-US" sz="4000" dirty="0"/>
              <a:t> </a:t>
            </a:r>
            <a:r>
              <a:rPr lang="en-US" altLang="zh-CN" sz="4000" dirty="0"/>
              <a:t>or</a:t>
            </a:r>
            <a:r>
              <a:rPr lang="zh-CN" altLang="en-US" sz="4000" dirty="0"/>
              <a:t> </a:t>
            </a:r>
            <a:r>
              <a:rPr lang="en-US" altLang="zh-CN" sz="4000" dirty="0"/>
              <a:t>compute,</a:t>
            </a:r>
            <a:r>
              <a:rPr lang="zh-CN" altLang="en-US" sz="4000" dirty="0"/>
              <a:t> </a:t>
            </a:r>
            <a:r>
              <a:rPr lang="en-US" altLang="zh-CN" sz="4000" dirty="0"/>
              <a:t>demonstrate</a:t>
            </a:r>
            <a:r>
              <a:rPr lang="zh-CN" altLang="en-US" sz="4000" dirty="0"/>
              <a:t> </a:t>
            </a:r>
            <a:r>
              <a:rPr lang="en-US" altLang="zh-CN" sz="4000" dirty="0"/>
              <a:t>power-law</a:t>
            </a:r>
            <a:r>
              <a:rPr lang="zh-CN" altLang="en-US" sz="4000" dirty="0"/>
              <a:t> </a:t>
            </a:r>
            <a:r>
              <a:rPr lang="en-US" altLang="zh-CN" sz="4000" dirty="0"/>
              <a:t>scaling</a:t>
            </a:r>
            <a:r>
              <a:rPr lang="zh-CN" altLang="en-US" sz="4000" dirty="0"/>
              <a:t> </a:t>
            </a:r>
            <a:r>
              <a:rPr lang="en-US" altLang="zh-CN" sz="4000" dirty="0"/>
              <a:t>over</a:t>
            </a:r>
            <a:r>
              <a:rPr lang="zh-CN" altLang="en-US" sz="4000" dirty="0"/>
              <a:t> </a:t>
            </a:r>
            <a:r>
              <a:rPr lang="en-US" altLang="zh-CN" sz="4000" dirty="0"/>
              <a:t>many</a:t>
            </a:r>
            <a:r>
              <a:rPr lang="zh-CN" altLang="en-US" sz="4000" dirty="0"/>
              <a:t> </a:t>
            </a:r>
            <a:r>
              <a:rPr lang="en-US" altLang="zh-CN" sz="4000" dirty="0"/>
              <a:t>orders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magnitude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5242430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279232" y="1293101"/>
            <a:ext cx="1335398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Scaling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Laws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Neural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03D2DB4-E06A-D84E-BDE6-D069A2C3D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" y="3614725"/>
            <a:ext cx="14313571" cy="67716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B7E63-CE8D-6D49-8BA3-122D4C574703}"/>
              </a:ext>
            </a:extLst>
          </p:cNvPr>
          <p:cNvSpPr txBox="1"/>
          <p:nvPr/>
        </p:nvSpPr>
        <p:spPr>
          <a:xfrm>
            <a:off x="7943528" y="11869980"/>
            <a:ext cx="10158230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Scaling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laws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neural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models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(Kaplan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et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al.</a:t>
            </a:r>
            <a:r>
              <a:rPr lang="zh-CN" altLang="en-US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32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2020)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14DD1-165B-9A44-B1BA-122E96BF6638}"/>
              </a:ext>
            </a:extLst>
          </p:cNvPr>
          <p:cNvSpPr txBox="1"/>
          <p:nvPr/>
        </p:nvSpPr>
        <p:spPr>
          <a:xfrm>
            <a:off x="14784288" y="3718809"/>
            <a:ext cx="9361040" cy="68736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Performance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depends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strongly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scale,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weakly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model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shape.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For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optimally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compute-efficient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training,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most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of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increase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should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go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towards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increased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model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size.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increase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data,</a:t>
            </a:r>
            <a:r>
              <a:rPr lang="zh-CN" altLang="en-US" sz="4000" dirty="0"/>
              <a:t> </a:t>
            </a:r>
            <a:r>
              <a:rPr lang="en-US" altLang="zh-CN" sz="4000" dirty="0"/>
              <a:t>most</a:t>
            </a:r>
            <a:r>
              <a:rPr lang="zh-CN" altLang="en-US" sz="4000" dirty="0"/>
              <a:t> </a:t>
            </a:r>
            <a:r>
              <a:rPr lang="en-US" altLang="zh-CN" sz="4000" dirty="0"/>
              <a:t>can</a:t>
            </a:r>
            <a:r>
              <a:rPr lang="zh-CN" altLang="en-US" sz="4000" dirty="0"/>
              <a:t> </a:t>
            </a:r>
            <a:r>
              <a:rPr lang="en-US" altLang="zh-CN" sz="4000" dirty="0"/>
              <a:t>be</a:t>
            </a:r>
            <a:r>
              <a:rPr lang="zh-CN" altLang="en-US" sz="4000" dirty="0"/>
              <a:t> </a:t>
            </a:r>
            <a:r>
              <a:rPr lang="en-US" altLang="zh-CN" sz="4000" dirty="0"/>
              <a:t>used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increase</a:t>
            </a:r>
            <a:r>
              <a:rPr lang="zh-CN" altLang="en-US" sz="4000" dirty="0"/>
              <a:t> </a:t>
            </a:r>
            <a:r>
              <a:rPr lang="en-US" altLang="zh-CN" sz="4000" dirty="0"/>
              <a:t>parallelism</a:t>
            </a:r>
            <a:r>
              <a:rPr lang="zh-CN" altLang="en-US" sz="4000" dirty="0"/>
              <a:t> </a:t>
            </a:r>
            <a:r>
              <a:rPr lang="en-US" altLang="zh-CN" sz="4000" dirty="0"/>
              <a:t>through</a:t>
            </a:r>
            <a:r>
              <a:rPr lang="zh-CN" altLang="en-US" sz="4000" dirty="0"/>
              <a:t> </a:t>
            </a:r>
            <a:r>
              <a:rPr lang="en-US" altLang="zh-CN" sz="4000" dirty="0"/>
              <a:t>larger</a:t>
            </a:r>
            <a:r>
              <a:rPr lang="zh-CN" altLang="en-US" sz="4000" dirty="0"/>
              <a:t> </a:t>
            </a:r>
            <a:r>
              <a:rPr lang="en-US" altLang="zh-CN" sz="4000" dirty="0"/>
              <a:t>batch</a:t>
            </a:r>
            <a:r>
              <a:rPr lang="zh-CN" altLang="en-US" sz="4000" dirty="0"/>
              <a:t> </a:t>
            </a:r>
            <a:r>
              <a:rPr lang="en-US" altLang="zh-CN" sz="4000" dirty="0"/>
              <a:t>size.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9908235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8287318" y="1177425"/>
            <a:ext cx="780936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/Compute-Optimal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05CF1C0-E873-B049-ABEC-FB18BF972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" y="3170894"/>
            <a:ext cx="23769229" cy="849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9143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8287318" y="1177425"/>
            <a:ext cx="780936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Parallelism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Diagram of a diagram of a model&#10;&#10;Description automatically generated">
            <a:extLst>
              <a:ext uri="{FF2B5EF4-FFF2-40B4-BE49-F238E27FC236}">
                <a16:creationId xmlns:a16="http://schemas.microsoft.com/office/drawing/2014/main" id="{02E7F58D-55D0-AA47-B120-705BF7E8D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" y="3545632"/>
            <a:ext cx="12494361" cy="7704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CE0C1-B5C3-6F4D-8747-39C600A87A85}"/>
              </a:ext>
            </a:extLst>
          </p:cNvPr>
          <p:cNvSpPr txBox="1"/>
          <p:nvPr/>
        </p:nvSpPr>
        <p:spPr>
          <a:xfrm>
            <a:off x="12535808" y="4268998"/>
            <a:ext cx="11876917" cy="62581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Partition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training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data</a:t>
            </a:r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altLang="zh-CN" dirty="0"/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Parallel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training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on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different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machines</a:t>
            </a:r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kumimoji="0" lang="en-US" altLang="zh-CN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altLang="zh-CN" dirty="0"/>
              <a:t>Synchronize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altLang="zh-CN" dirty="0"/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Refresh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local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model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with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new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parameters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kumimoji="0" lang="en-US" altLang="zh-CN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527946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825027" y="1167078"/>
            <a:ext cx="13343546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ChatGPT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Multitask,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Multilingual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31205798-D4FB-754B-855D-2845B669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" y="5343145"/>
            <a:ext cx="6946380" cy="669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BEC65E0-D293-AF4A-9E24-CA424E3A0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AutoShape 13">
            <a:extLst>
              <a:ext uri="{FF2B5EF4-FFF2-40B4-BE49-F238E27FC236}">
                <a16:creationId xmlns:a16="http://schemas.microsoft.com/office/drawing/2014/main" id="{A0EC30D1-6033-744C-86BD-B1E191167F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F7EE641A-C88F-B147-A33A-1AED8FB5B2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B2260ED8-B4EE-5443-BAA8-DF8B396F2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208" y="5492779"/>
            <a:ext cx="6164111" cy="74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7ED3F78F-884A-3446-BC1D-22221BD3D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99" y="2198489"/>
            <a:ext cx="90198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3A98F280-4FA8-D64E-B0D5-F5269609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272" y="5444985"/>
            <a:ext cx="3557568" cy="544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9">
            <a:extLst>
              <a:ext uri="{FF2B5EF4-FFF2-40B4-BE49-F238E27FC236}">
                <a16:creationId xmlns:a16="http://schemas.microsoft.com/office/drawing/2014/main" id="{2C29A39C-A7F8-DB41-8416-FC00D83C6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442" y="1318145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40" name="Picture 20">
            <a:extLst>
              <a:ext uri="{FF2B5EF4-FFF2-40B4-BE49-F238E27FC236}">
                <a16:creationId xmlns:a16="http://schemas.microsoft.com/office/drawing/2014/main" id="{192624B6-35A6-664B-991C-35E46B87A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908" y="5463776"/>
            <a:ext cx="6671430" cy="45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1">
            <a:extLst>
              <a:ext uri="{FF2B5EF4-FFF2-40B4-BE49-F238E27FC236}">
                <a16:creationId xmlns:a16="http://schemas.microsoft.com/office/drawing/2014/main" id="{F4215AE0-83F2-EF41-B17F-922F51A3B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399"/>
            <a:ext cx="177568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F1C93-E0FC-1649-BE5E-5367788F1F12}"/>
              </a:ext>
            </a:extLst>
          </p:cNvPr>
          <p:cNvSpPr txBox="1"/>
          <p:nvPr/>
        </p:nvSpPr>
        <p:spPr>
          <a:xfrm>
            <a:off x="1926095" y="4098229"/>
            <a:ext cx="1897955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Planning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F87021-EE19-0946-9536-33D79638EE6B}"/>
              </a:ext>
            </a:extLst>
          </p:cNvPr>
          <p:cNvSpPr txBox="1"/>
          <p:nvPr/>
        </p:nvSpPr>
        <p:spPr>
          <a:xfrm>
            <a:off x="8761502" y="4145631"/>
            <a:ext cx="2436565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Composing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8A80D9-7D05-9B4A-A092-03B8CF3DB913}"/>
              </a:ext>
            </a:extLst>
          </p:cNvPr>
          <p:cNvSpPr txBox="1"/>
          <p:nvPr/>
        </p:nvSpPr>
        <p:spPr>
          <a:xfrm>
            <a:off x="15077790" y="4145631"/>
            <a:ext cx="1564531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Coding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4AF892-7A15-F341-B0D8-44B9B2A43D99}"/>
              </a:ext>
            </a:extLst>
          </p:cNvPr>
          <p:cNvSpPr txBox="1"/>
          <p:nvPr/>
        </p:nvSpPr>
        <p:spPr>
          <a:xfrm>
            <a:off x="18593170" y="4115205"/>
            <a:ext cx="4796185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Solving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math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15643553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86944" y="1177425"/>
            <a:ext cx="15985776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Distributed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Parallel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GPU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Clusters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9D43BD19-0F05-484B-9D94-70D454DCD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83" y="2726591"/>
            <a:ext cx="21854834" cy="99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8908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86944" y="1177425"/>
            <a:ext cx="15985776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Large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Training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Challenges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C984FE4C-148F-FA4B-B7C7-E34D56D2B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63" y="3329607"/>
            <a:ext cx="19052490" cy="968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1165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847184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Parallelism: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core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idea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8" name="Picture 2" descr="Model parallelism">
            <a:extLst>
              <a:ext uri="{FF2B5EF4-FFF2-40B4-BE49-F238E27FC236}">
                <a16:creationId xmlns:a16="http://schemas.microsoft.com/office/drawing/2014/main" id="{46197C40-960B-8C4A-AA99-268E329F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2649046"/>
            <a:ext cx="16510000" cy="1045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92095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Shape 558">
            <a:extLst>
              <a:ext uri="{FF2B5EF4-FFF2-40B4-BE49-F238E27FC236}">
                <a16:creationId xmlns:a16="http://schemas.microsoft.com/office/drawing/2014/main" id="{68B40529-977F-D046-B9AD-57D7FCB78044}"/>
              </a:ext>
            </a:extLst>
          </p:cNvPr>
          <p:cNvSpPr txBox="1"/>
          <p:nvPr/>
        </p:nvSpPr>
        <p:spPr>
          <a:xfrm>
            <a:off x="4847184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Parallelism: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Pipeline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Parallelism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84903C4-5688-3F42-A050-04964E99B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880" y="2663733"/>
            <a:ext cx="9649072" cy="650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5C0D0987-99CC-354A-AC20-911D27FD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6" y="9400934"/>
            <a:ext cx="14341249" cy="431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0CB10-4C8C-1A41-AEF1-E9E193F35DC2}"/>
              </a:ext>
            </a:extLst>
          </p:cNvPr>
          <p:cNvSpPr txBox="1"/>
          <p:nvPr/>
        </p:nvSpPr>
        <p:spPr>
          <a:xfrm>
            <a:off x="15504368" y="4186854"/>
            <a:ext cx="7910540" cy="68736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model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split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into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several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chunks,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4000" dirty="0"/>
              <a:t>each</a:t>
            </a:r>
            <a:r>
              <a:rPr lang="zh-CN" altLang="en-US" sz="4000" dirty="0"/>
              <a:t> </a:t>
            </a:r>
            <a:r>
              <a:rPr lang="en-US" altLang="zh-CN" sz="4000" dirty="0"/>
              <a:t>chunk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given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device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Allow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services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compute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simultaneously,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and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increases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training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throughput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 dirty="0"/>
              <a:t>There</a:t>
            </a:r>
            <a:r>
              <a:rPr lang="zh-CN" altLang="en-US" sz="4000" dirty="0"/>
              <a:t> </a:t>
            </a:r>
            <a:r>
              <a:rPr lang="en-US" altLang="zh-CN" sz="4000" dirty="0"/>
              <a:t>will</a:t>
            </a:r>
            <a:r>
              <a:rPr lang="zh-CN" altLang="en-US" sz="4000" dirty="0"/>
              <a:t> </a:t>
            </a:r>
            <a:r>
              <a:rPr lang="en-US" altLang="zh-CN" sz="4000" dirty="0"/>
              <a:t>be</a:t>
            </a:r>
            <a:r>
              <a:rPr lang="zh-CN" altLang="en-US" sz="4000" dirty="0"/>
              <a:t> </a:t>
            </a:r>
            <a:r>
              <a:rPr lang="en-US" altLang="zh-CN" sz="4000" dirty="0"/>
              <a:t>some</a:t>
            </a:r>
            <a:r>
              <a:rPr lang="zh-CN" altLang="en-US" sz="4000" dirty="0"/>
              <a:t> </a:t>
            </a:r>
            <a:r>
              <a:rPr lang="en-US" altLang="zh-CN" sz="4000" dirty="0"/>
              <a:t>bubble</a:t>
            </a:r>
            <a:r>
              <a:rPr lang="zh-CN" altLang="en-US" sz="4000" dirty="0"/>
              <a:t> </a:t>
            </a:r>
            <a:r>
              <a:rPr lang="en-US" altLang="zh-CN" sz="4000" dirty="0"/>
              <a:t>time</a:t>
            </a:r>
            <a:r>
              <a:rPr lang="zh-CN" altLang="en-US" sz="4000" dirty="0"/>
              <a:t> </a:t>
            </a:r>
            <a:r>
              <a:rPr lang="en-US" altLang="zh-CN" sz="4000" dirty="0"/>
              <a:t>where</a:t>
            </a:r>
            <a:r>
              <a:rPr lang="zh-CN" altLang="en-US" sz="4000" dirty="0"/>
              <a:t> </a:t>
            </a:r>
            <a:r>
              <a:rPr lang="en-US" altLang="zh-CN" sz="4000" dirty="0"/>
              <a:t>some</a:t>
            </a:r>
            <a:r>
              <a:rPr lang="zh-CN" altLang="en-US" sz="4000" dirty="0"/>
              <a:t> </a:t>
            </a:r>
            <a:r>
              <a:rPr lang="en-US" altLang="zh-CN" sz="4000" dirty="0"/>
              <a:t>devices</a:t>
            </a:r>
            <a:r>
              <a:rPr lang="zh-CN" altLang="en-US" sz="4000" dirty="0"/>
              <a:t> </a:t>
            </a:r>
            <a:r>
              <a:rPr lang="en-US" altLang="zh-CN" sz="4000" dirty="0"/>
              <a:t>are</a:t>
            </a:r>
            <a:r>
              <a:rPr lang="zh-CN" altLang="en-US" sz="4000" dirty="0"/>
              <a:t> </a:t>
            </a:r>
            <a:r>
              <a:rPr lang="en-US" altLang="zh-CN" sz="4000" dirty="0"/>
              <a:t>engaged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computation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7585697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847184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Parallelism: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Tensor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Parallelism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74" name="Picture 2" descr="Parallel GEMM">
            <a:extLst>
              <a:ext uri="{FF2B5EF4-FFF2-40B4-BE49-F238E27FC236}">
                <a16:creationId xmlns:a16="http://schemas.microsoft.com/office/drawing/2014/main" id="{8FB9C918-8240-C540-818E-9E871221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04" y="3841400"/>
            <a:ext cx="16560713" cy="6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F37216-1776-5C46-B920-5933318732B3}"/>
              </a:ext>
            </a:extLst>
          </p:cNvPr>
          <p:cNvSpPr txBox="1"/>
          <p:nvPr/>
        </p:nvSpPr>
        <p:spPr>
          <a:xfrm>
            <a:off x="14893618" y="3571301"/>
            <a:ext cx="7910540" cy="810478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Split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tensor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into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chunks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along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specific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dimension</a:t>
            </a:r>
            <a:endParaRPr lang="en-US" altLang="zh-CN" sz="40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40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Each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device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only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hold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1/N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of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whole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tensor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while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not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affecting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correctness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of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computation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graph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make</a:t>
            </a:r>
            <a:r>
              <a:rPr lang="zh-CN" altLang="en-US" sz="4000" dirty="0"/>
              <a:t> </a:t>
            </a:r>
            <a:r>
              <a:rPr lang="en-US" altLang="zh-CN" sz="4000" dirty="0"/>
              <a:t>sure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result</a:t>
            </a:r>
            <a:r>
              <a:rPr lang="zh-CN" altLang="en-US" sz="4000" dirty="0"/>
              <a:t> </a:t>
            </a:r>
            <a:r>
              <a:rPr lang="en-US" altLang="zh-CN" sz="4000" dirty="0"/>
              <a:t>is</a:t>
            </a:r>
            <a:r>
              <a:rPr lang="zh-CN" altLang="en-US" sz="4000" dirty="0"/>
              <a:t> </a:t>
            </a:r>
            <a:r>
              <a:rPr lang="en-US" altLang="zh-CN" sz="4000" dirty="0"/>
              <a:t>correct,</a:t>
            </a:r>
            <a:r>
              <a:rPr lang="zh-CN" altLang="en-US" sz="4000" dirty="0"/>
              <a:t> </a:t>
            </a:r>
            <a:r>
              <a:rPr lang="en-US" altLang="zh-CN" sz="4000" dirty="0"/>
              <a:t>we</a:t>
            </a:r>
            <a:r>
              <a:rPr lang="zh-CN" altLang="en-US" sz="4000" dirty="0"/>
              <a:t> </a:t>
            </a:r>
            <a:r>
              <a:rPr lang="en-US" altLang="zh-CN" sz="4000" dirty="0"/>
              <a:t>need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all-gather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partial</a:t>
            </a:r>
            <a:r>
              <a:rPr lang="zh-CN" altLang="en-US" sz="4000" dirty="0"/>
              <a:t> </a:t>
            </a:r>
            <a:r>
              <a:rPr lang="en-US" altLang="zh-CN" sz="4000" dirty="0"/>
              <a:t>result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concatenate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tensor</a:t>
            </a:r>
            <a:r>
              <a:rPr lang="zh-CN" altLang="en-US" sz="4000" dirty="0"/>
              <a:t> </a:t>
            </a:r>
            <a:r>
              <a:rPr lang="en-US" altLang="zh-CN" sz="4000" dirty="0"/>
              <a:t>along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column</a:t>
            </a:r>
            <a:r>
              <a:rPr lang="zh-CN" altLang="en-US" sz="4000" dirty="0"/>
              <a:t> </a:t>
            </a:r>
            <a:r>
              <a:rPr lang="en-US" altLang="zh-CN" sz="4000" dirty="0"/>
              <a:t>dimension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953746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847184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Understanding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Memory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Consumption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A diagram of data processing&#10;&#10;Description automatically generated">
            <a:extLst>
              <a:ext uri="{FF2B5EF4-FFF2-40B4-BE49-F238E27FC236}">
                <a16:creationId xmlns:a16="http://schemas.microsoft.com/office/drawing/2014/main" id="{918CA986-5106-C147-B5E2-035CB129B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90" y="3152795"/>
            <a:ext cx="21483868" cy="89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161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110880" y="945957"/>
            <a:ext cx="1803739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ZeRO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Zero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Redundancy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Optimizer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218" name="Picture 2" descr="chart">
            <a:extLst>
              <a:ext uri="{FF2B5EF4-FFF2-40B4-BE49-F238E27FC236}">
                <a16:creationId xmlns:a16="http://schemas.microsoft.com/office/drawing/2014/main" id="{A34EE49D-49BE-4544-B6A5-309ABDE2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27" y="5727797"/>
            <a:ext cx="19330066" cy="796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A4BDD6-0093-1E48-86CD-DC0BD576D276}"/>
              </a:ext>
            </a:extLst>
          </p:cNvPr>
          <p:cNvSpPr txBox="1"/>
          <p:nvPr/>
        </p:nvSpPr>
        <p:spPr>
          <a:xfrm>
            <a:off x="1534816" y="2916771"/>
            <a:ext cx="21880554" cy="28110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altLang="zh-CN" sz="4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ZeRO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extend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data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parallelism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by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eliminating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memory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redundancies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across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multiple</a:t>
            </a: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GPUs</a:t>
            </a:r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Zero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has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three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different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stages</a:t>
            </a:r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 dirty="0"/>
              <a:t>Progressive</a:t>
            </a:r>
            <a:r>
              <a:rPr lang="zh-CN" altLang="en-US" sz="4000" dirty="0"/>
              <a:t> </a:t>
            </a:r>
            <a:r>
              <a:rPr lang="en-US" altLang="zh-CN" sz="4000" dirty="0"/>
              <a:t>memory</a:t>
            </a:r>
            <a:r>
              <a:rPr lang="zh-CN" altLang="en-US" sz="4000" dirty="0"/>
              <a:t> </a:t>
            </a:r>
            <a:r>
              <a:rPr lang="en-US" altLang="zh-CN" sz="4000" dirty="0"/>
              <a:t>saving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communication</a:t>
            </a:r>
            <a:r>
              <a:rPr lang="zh-CN" altLang="en-US" sz="4000" dirty="0"/>
              <a:t> </a:t>
            </a:r>
            <a:r>
              <a:rPr lang="en-US" altLang="zh-CN" sz="4000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13497235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Shape 558">
            <a:extLst>
              <a:ext uri="{FF2B5EF4-FFF2-40B4-BE49-F238E27FC236}">
                <a16:creationId xmlns:a16="http://schemas.microsoft.com/office/drawing/2014/main" id="{4FD38509-6CBE-C149-A7C7-8602BF466F81}"/>
              </a:ext>
            </a:extLst>
          </p:cNvPr>
          <p:cNvSpPr txBox="1"/>
          <p:nvPr/>
        </p:nvSpPr>
        <p:spPr>
          <a:xfrm>
            <a:off x="2110880" y="945957"/>
            <a:ext cx="1803739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ZeRO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with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CPU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Offload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51CEB-61AB-8047-A9C7-10D000917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6559"/>
            <a:ext cx="17673241" cy="9056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EB0DF7-E935-F54F-92BA-4E905DB27371}"/>
              </a:ext>
            </a:extLst>
          </p:cNvPr>
          <p:cNvSpPr txBox="1"/>
          <p:nvPr/>
        </p:nvSpPr>
        <p:spPr>
          <a:xfrm>
            <a:off x="17584204" y="3608752"/>
            <a:ext cx="6396709" cy="78585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Store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optimizer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states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CPU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memory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instead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of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GPU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600" dirty="0"/>
              <a:t>Send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CPU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GPU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Broadcast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or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reduce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as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ZeRO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Is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CPU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GPU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bandwidth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sufficient?</a:t>
            </a:r>
          </a:p>
          <a:p>
            <a:pPr marL="685800" lvl="3" indent="-6858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sym typeface="Wingdings" pitchFamily="2" charset="2"/>
              </a:rPr>
              <a:t>Required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 err="1">
                <a:sym typeface="Wingdings" pitchFamily="2" charset="2"/>
              </a:rPr>
              <a:t>bw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for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efficiency: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25-60GB/s</a:t>
            </a:r>
          </a:p>
          <a:p>
            <a:pPr marL="685800" lvl="3" indent="-685800" algn="l">
              <a:buFont typeface="Arial" panose="020B0604020202020204" pitchFamily="34" charset="0"/>
              <a:buChar char="•"/>
            </a:pPr>
            <a:r>
              <a:rPr lang="en-US" altLang="zh-CN" sz="3600" dirty="0">
                <a:sym typeface="Wingdings" pitchFamily="2" charset="2"/>
              </a:rPr>
              <a:t>PCI2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peak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 err="1">
                <a:sym typeface="Wingdings" pitchFamily="2" charset="2"/>
              </a:rPr>
              <a:t>bw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on</a:t>
            </a:r>
            <a:r>
              <a:rPr lang="zh-CN" altLang="en-US" sz="3600" dirty="0">
                <a:sym typeface="Wingdings" pitchFamily="2" charset="2"/>
              </a:rPr>
              <a:t> </a:t>
            </a:r>
            <a:r>
              <a:rPr lang="en-US" altLang="zh-CN" sz="3600" dirty="0">
                <a:sym typeface="Wingdings" pitchFamily="2" charset="2"/>
              </a:rPr>
              <a:t>DGX-2:32GB/s</a:t>
            </a:r>
          </a:p>
          <a:p>
            <a:pPr marL="685800" lvl="1" indent="-685800" algn="l">
              <a:buFont typeface="Arial" panose="020B0604020202020204" pitchFamily="34" charset="0"/>
              <a:buChar char="•"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8904149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3118992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Scale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A graph of a training program&#10;&#10;Description automatically generated with medium confidence">
            <a:extLst>
              <a:ext uri="{FF2B5EF4-FFF2-40B4-BE49-F238E27FC236}">
                <a16:creationId xmlns:a16="http://schemas.microsoft.com/office/drawing/2014/main" id="{92FF1893-5F77-734C-A0E0-134D9F8F7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04" y="3264514"/>
            <a:ext cx="18673758" cy="98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6422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Shape 558">
            <a:extLst>
              <a:ext uri="{FF2B5EF4-FFF2-40B4-BE49-F238E27FC236}">
                <a16:creationId xmlns:a16="http://schemas.microsoft.com/office/drawing/2014/main" id="{4FD38509-6CBE-C149-A7C7-8602BF466F81}"/>
              </a:ext>
            </a:extLst>
          </p:cNvPr>
          <p:cNvSpPr txBox="1"/>
          <p:nvPr/>
        </p:nvSpPr>
        <p:spPr>
          <a:xfrm>
            <a:off x="2110880" y="945957"/>
            <a:ext cx="1803739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ZeRO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-Infinity: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Leveraging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NVMe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B0DF7-E935-F54F-92BA-4E905DB27371}"/>
              </a:ext>
            </a:extLst>
          </p:cNvPr>
          <p:cNvSpPr txBox="1"/>
          <p:nvPr/>
        </p:nvSpPr>
        <p:spPr>
          <a:xfrm>
            <a:off x="16378342" y="6101743"/>
            <a:ext cx="7602572" cy="287258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Leverages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GPU/CPU/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NVMe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memory(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ZeRO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-Infinity)</a:t>
            </a:r>
          </a:p>
          <a:p>
            <a:pPr marL="685800" lvl="1" indent="-685800" algn="l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685800" lvl="1" indent="-685800" algn="l"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GPT-3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can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fine-tuned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on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single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node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F77FEB-BC48-104C-B196-68E0C7DAB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60" y="2897560"/>
            <a:ext cx="14338240" cy="108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4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825027" y="1167078"/>
            <a:ext cx="13343546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ChatGPT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Optimized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Dialogue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BEC65E0-D293-AF4A-9E24-CA424E3A0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7ED3F78F-884A-3446-BC1D-22221BD3D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99" y="2198489"/>
            <a:ext cx="901987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2C29A39C-A7F8-DB41-8416-FC00D83C6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442" y="1318145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F4215AE0-83F2-EF41-B17F-922F51A3B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399"/>
            <a:ext cx="177568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3D7049-FF27-004D-82AC-38C4B79E2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140" y="2897560"/>
            <a:ext cx="6636463" cy="10521292"/>
          </a:xfrm>
          <a:prstGeom prst="rect">
            <a:avLst/>
          </a:prstGeom>
        </p:spPr>
      </p:pic>
      <p:pic>
        <p:nvPicPr>
          <p:cNvPr id="9" name="Picture 8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2B167FDC-90AC-8745-A62F-B515F2095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429" y="2897560"/>
            <a:ext cx="6408711" cy="10532577"/>
          </a:xfrm>
          <a:prstGeom prst="rect">
            <a:avLst/>
          </a:prstGeom>
        </p:spPr>
      </p:pic>
      <p:pic>
        <p:nvPicPr>
          <p:cNvPr id="20" name="Picture 1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B7C0CA5-059B-6944-AAE6-581174BFD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9" y="2969571"/>
            <a:ext cx="9074170" cy="105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0975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3118992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Neural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Scaling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Laws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Picture 10" descr="A comparison of different colored lines&#10;&#10;Description automatically generated">
            <a:extLst>
              <a:ext uri="{FF2B5EF4-FFF2-40B4-BE49-F238E27FC236}">
                <a16:creationId xmlns:a16="http://schemas.microsoft.com/office/drawing/2014/main" id="{408ECEF2-A5E3-7B49-9626-45D2815A2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32" y="3457836"/>
            <a:ext cx="22021503" cy="87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8213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038872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Consider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New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Axis: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Sparsity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2C41C-2817-4741-B9C0-DE475C6380A1}"/>
              </a:ext>
            </a:extLst>
          </p:cNvPr>
          <p:cNvSpPr txBox="1"/>
          <p:nvPr/>
        </p:nvSpPr>
        <p:spPr>
          <a:xfrm>
            <a:off x="310680" y="5336592"/>
            <a:ext cx="12243574" cy="3795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Hypothesis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Scaling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sparsely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used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parameters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–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with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fixed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computation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per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example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–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is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independently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useful.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6D67161-FDF0-584A-9158-A3BE41ACF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897560"/>
            <a:ext cx="11667510" cy="93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4721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847184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Mixture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Experts: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Switch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Transformer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6B2EDB4-424F-934A-87DB-DCC49A263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4" y="3541863"/>
            <a:ext cx="18003675" cy="8626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91042-CBCF-C446-A1A5-8A285D7A6545}"/>
              </a:ext>
            </a:extLst>
          </p:cNvPr>
          <p:cNvSpPr txBox="1"/>
          <p:nvPr/>
        </p:nvSpPr>
        <p:spPr>
          <a:xfrm>
            <a:off x="17083911" y="4479960"/>
            <a:ext cx="6731104" cy="67505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Switch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Transformer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Layer: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Replace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Feed-Forward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Network(FFN)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layer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Transformer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600" dirty="0"/>
              <a:t>Idea:</a:t>
            </a:r>
            <a:r>
              <a:rPr lang="zh-CN" altLang="en-US" sz="3600" dirty="0"/>
              <a:t> </a:t>
            </a:r>
            <a:r>
              <a:rPr lang="en-US" altLang="zh-CN" sz="3600" dirty="0"/>
              <a:t>We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route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single</a:t>
            </a:r>
            <a:r>
              <a:rPr lang="zh-CN" altLang="en-US" sz="3600" dirty="0"/>
              <a:t> </a:t>
            </a:r>
            <a:r>
              <a:rPr lang="en-US" altLang="zh-CN" sz="3600" dirty="0"/>
              <a:t>expert(experts</a:t>
            </a:r>
            <a:r>
              <a:rPr lang="zh-CN" altLang="en-US" sz="3600" dirty="0"/>
              <a:t> </a:t>
            </a:r>
            <a:r>
              <a:rPr lang="en-US" altLang="zh-CN" sz="3600" dirty="0"/>
              <a:t>are</a:t>
            </a:r>
            <a:r>
              <a:rPr lang="zh-CN" altLang="en-US" sz="3600" dirty="0"/>
              <a:t> </a:t>
            </a:r>
            <a:r>
              <a:rPr lang="en-US" altLang="zh-CN" sz="3600" dirty="0"/>
              <a:t>FFN</a:t>
            </a:r>
            <a:r>
              <a:rPr lang="zh-CN" altLang="en-US" sz="3600" dirty="0"/>
              <a:t> </a:t>
            </a:r>
            <a:r>
              <a:rPr lang="en-US" altLang="zh-CN" sz="3600" dirty="0"/>
              <a:t>here)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3600" dirty="0"/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Results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reduced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code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complexity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and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communication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cost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1506621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847184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Speed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advantage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Switch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Transformer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A diagram of a variety of colored rectangular objects&#10;&#10;Description automatically generated">
            <a:extLst>
              <a:ext uri="{FF2B5EF4-FFF2-40B4-BE49-F238E27FC236}">
                <a16:creationId xmlns:a16="http://schemas.microsoft.com/office/drawing/2014/main" id="{0B8BD3CA-F51D-6941-A35A-7EFB7E937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13" y="2842928"/>
            <a:ext cx="20234497" cy="8217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534F89-27FF-904F-B90D-C571F03E6519}"/>
              </a:ext>
            </a:extLst>
          </p:cNvPr>
          <p:cNvSpPr txBox="1"/>
          <p:nvPr/>
        </p:nvSpPr>
        <p:spPr>
          <a:xfrm>
            <a:off x="7976102" y="11300780"/>
            <a:ext cx="8431795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Illustration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of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token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routing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dynamics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863820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847184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Scaling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properties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Switch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Transformer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E6F50D8-D5B0-1445-84D1-4999CF169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20" y="3257600"/>
            <a:ext cx="19442160" cy="8006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37FE0-2A22-8D44-8E40-C81CD7280E9E}"/>
              </a:ext>
            </a:extLst>
          </p:cNvPr>
          <p:cNvSpPr txBox="1"/>
          <p:nvPr/>
        </p:nvSpPr>
        <p:spPr>
          <a:xfrm>
            <a:off x="6870903" y="11506637"/>
            <a:ext cx="9427261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Expert</a:t>
            </a:r>
            <a:r>
              <a:rPr lang="en-US" altLang="zh-CN" sz="4000" dirty="0"/>
              <a:t>-Parallelism</a:t>
            </a:r>
            <a:r>
              <a:rPr lang="zh-CN" altLang="en-US" sz="4000" dirty="0"/>
              <a:t> </a:t>
            </a:r>
            <a:r>
              <a:rPr lang="en-US" altLang="zh-CN" sz="4000" dirty="0" err="1"/>
              <a:t>v.s</a:t>
            </a:r>
            <a:r>
              <a:rPr lang="en-US" altLang="zh-CN" sz="4000" dirty="0"/>
              <a:t>.</a:t>
            </a:r>
            <a:r>
              <a:rPr lang="zh-CN" altLang="en-US" sz="4000" dirty="0"/>
              <a:t> </a:t>
            </a:r>
            <a:r>
              <a:rPr lang="en-US" altLang="zh-CN" sz="4000" dirty="0"/>
              <a:t>Model-Parallelism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564127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847184" y="1074706"/>
            <a:ext cx="134747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Speed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advantage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Switch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Transformer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A graph of a speed up&#10;&#10;Description automatically generated">
            <a:extLst>
              <a:ext uri="{FF2B5EF4-FFF2-40B4-BE49-F238E27FC236}">
                <a16:creationId xmlns:a16="http://schemas.microsoft.com/office/drawing/2014/main" id="{FC97E198-F33F-D545-8FF9-2EB88B22B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26" y="2682880"/>
            <a:ext cx="14480615" cy="100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0026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86944" y="1074706"/>
            <a:ext cx="1821802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Contextualizing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Data,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Expert-Parallelism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A diagram of a model&#10;&#10;Description automatically generated">
            <a:extLst>
              <a:ext uri="{FF2B5EF4-FFF2-40B4-BE49-F238E27FC236}">
                <a16:creationId xmlns:a16="http://schemas.microsoft.com/office/drawing/2014/main" id="{88D1142F-E039-6045-AC9F-E0F02F4DE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80" y="2500284"/>
            <a:ext cx="18218024" cy="1057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6581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86944" y="1074706"/>
            <a:ext cx="1821802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Relation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Upstream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Downstream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Performance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5C93A3-F4E5-E04C-A328-BE37BC308077}"/>
              </a:ext>
            </a:extLst>
          </p:cNvPr>
          <p:cNvSpPr txBox="1"/>
          <p:nvPr/>
        </p:nvSpPr>
        <p:spPr>
          <a:xfrm>
            <a:off x="1804846" y="2663733"/>
            <a:ext cx="20774308" cy="13336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“My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Mostly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unsubstantiated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theory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that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parameters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are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good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for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4000" dirty="0"/>
              <a:t>‘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knowledge</a:t>
            </a:r>
            <a:r>
              <a:rPr lang="en-US" altLang="zh-CN" sz="4000" dirty="0"/>
              <a:t>’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and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compute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[FLOPs]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is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good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for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4000" dirty="0"/>
              <a:t>‘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Intelligence</a:t>
            </a:r>
            <a:r>
              <a:rPr lang="en-US" altLang="zh-CN" sz="4000" dirty="0"/>
              <a:t>’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,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what</a:t>
            </a:r>
            <a:r>
              <a:rPr lang="en-US" altLang="zh-CN" sz="4000" dirty="0"/>
              <a:t>ever</a:t>
            </a:r>
            <a:r>
              <a:rPr lang="zh-CN" altLang="en-US" sz="4000" dirty="0"/>
              <a:t> </a:t>
            </a:r>
            <a:r>
              <a:rPr lang="en-US" altLang="zh-CN" sz="4000" dirty="0"/>
              <a:t>those</a:t>
            </a:r>
            <a:r>
              <a:rPr lang="zh-CN" altLang="en-US" sz="4000" dirty="0"/>
              <a:t> </a:t>
            </a:r>
            <a:r>
              <a:rPr lang="en-US" altLang="zh-CN" sz="4000" dirty="0"/>
              <a:t>terms</a:t>
            </a:r>
            <a:r>
              <a:rPr lang="zh-CN" altLang="en-US" sz="4000" dirty="0"/>
              <a:t> </a:t>
            </a:r>
            <a:r>
              <a:rPr lang="en-US" altLang="zh-CN" sz="4000" dirty="0"/>
              <a:t>mean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”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–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Noam</a:t>
            </a:r>
            <a:r>
              <a:rPr kumimoji="0" lang="zh-CN" altLang="en-US" sz="4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Shazeer</a:t>
            </a:r>
            <a:endParaRPr kumimoji="0" lang="en-US" sz="4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8" name="Picture 7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82EF6A32-B269-8644-A4AA-65B2D82F2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00" y="4433868"/>
            <a:ext cx="19954509" cy="76248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7D125A-0B84-CC4F-A974-1A12027D4D7B}"/>
              </a:ext>
            </a:extLst>
          </p:cNvPr>
          <p:cNvSpPr txBox="1"/>
          <p:nvPr/>
        </p:nvSpPr>
        <p:spPr>
          <a:xfrm>
            <a:off x="2686944" y="12301994"/>
            <a:ext cx="8005397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SuperCLUE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(Reasoning-heavy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benchmark)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EFF8E-5B20-3242-9598-2AE382C6F05C}"/>
              </a:ext>
            </a:extLst>
          </p:cNvPr>
          <p:cNvSpPr txBox="1"/>
          <p:nvPr/>
        </p:nvSpPr>
        <p:spPr>
          <a:xfrm>
            <a:off x="12847689" y="12301994"/>
            <a:ext cx="7481215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TriviaQA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(Knowledge-heavy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benchmark)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2272780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86944" y="1074706"/>
            <a:ext cx="1821802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Relation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Upstream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Downstream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Performance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7D125A-0B84-CC4F-A974-1A12027D4D7B}"/>
              </a:ext>
            </a:extLst>
          </p:cNvPr>
          <p:cNvSpPr txBox="1"/>
          <p:nvPr/>
        </p:nvSpPr>
        <p:spPr>
          <a:xfrm>
            <a:off x="7232401" y="12046259"/>
            <a:ext cx="7843494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Multilingual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pre-training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101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languages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7" name="Picture 6" descr="A graph showing the number of numbers and the number of letters&#10;&#10;Description automatically generated with medium confidence">
            <a:extLst>
              <a:ext uri="{FF2B5EF4-FFF2-40B4-BE49-F238E27FC236}">
                <a16:creationId xmlns:a16="http://schemas.microsoft.com/office/drawing/2014/main" id="{F479806C-60A3-DD46-8670-904E096D5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45" y="4121101"/>
            <a:ext cx="19983822" cy="7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398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1030760" y="1074706"/>
            <a:ext cx="22788888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Context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Everything: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Why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Maximum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Sequence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Length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Matters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AI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4551A4-2E6C-D340-9D8E-B7C07D248127}"/>
              </a:ext>
            </a:extLst>
          </p:cNvPr>
          <p:cNvSpPr txBox="1"/>
          <p:nvPr/>
        </p:nvSpPr>
        <p:spPr>
          <a:xfrm>
            <a:off x="1390800" y="3910609"/>
            <a:ext cx="20594288" cy="8289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Why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critical?</a:t>
            </a:r>
          </a:p>
          <a:p>
            <a:pPr algn="l"/>
            <a:endParaRPr lang="en-US" sz="3600" dirty="0">
              <a:effectLst/>
            </a:endParaRPr>
          </a:p>
          <a:p>
            <a:pPr algn="l"/>
            <a:r>
              <a:rPr lang="en-US" sz="3600" dirty="0">
                <a:effectLst/>
              </a:rPr>
              <a:t>Breaking the limitation of sequence length introduces significant advantages: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Provides large memory and receptive field for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Longer context contains more complex causality and reasoning paths(shorter dependency has more spurious correlations, which is harmful to generalization)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Long sequence enables to explore the limits of in-context learning</a:t>
            </a:r>
          </a:p>
          <a:p>
            <a:pPr algn="l"/>
            <a:endParaRPr lang="en-US" sz="3600" dirty="0">
              <a:effectLst/>
            </a:endParaRPr>
          </a:p>
          <a:p>
            <a:pPr algn="l"/>
            <a:r>
              <a:rPr lang="en-US" sz="3600" dirty="0">
                <a:effectLst/>
              </a:rPr>
              <a:t>Example applications requiring long context: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Solving math problem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Summarizing long documents(novel, academic papers, legal documents)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Therapeutic drug discovery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Learning patterns over long chains of atoms or protein molecules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</a:rPr>
              <a:t>...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166932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7273390" y="1055091"/>
            <a:ext cx="12047401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You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use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everyday!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5636D4-B69F-E245-A731-74472AE1E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03" y="3761656"/>
            <a:ext cx="17324295" cy="80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99563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274500" y="1074706"/>
            <a:ext cx="19514168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Compute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memory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bottleneck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attention-based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sequence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22FE2-A838-E640-AAF3-D5D59F164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3" y="3937000"/>
            <a:ext cx="12256246" cy="7457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23352-BD26-0D42-9D4F-4D26A6358426}"/>
              </a:ext>
            </a:extLst>
          </p:cNvPr>
          <p:cNvSpPr txBox="1"/>
          <p:nvPr/>
        </p:nvSpPr>
        <p:spPr>
          <a:xfrm>
            <a:off x="13366353" y="4858067"/>
            <a:ext cx="10619536" cy="548868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attention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layer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is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incredibly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expensive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compute: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“Quadratic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Complexity”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It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has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been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major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roadblock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for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using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attention-based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networks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on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longer</a:t>
            </a:r>
            <a:r>
              <a:rPr kumimoji="0" lang="zh-CN" alt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sequences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4796368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274500" y="1074706"/>
            <a:ext cx="19514168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 err="1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FlashAttention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memory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optimization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23352-BD26-0D42-9D4F-4D26A6358426}"/>
              </a:ext>
            </a:extLst>
          </p:cNvPr>
          <p:cNvSpPr txBox="1"/>
          <p:nvPr/>
        </p:nvSpPr>
        <p:spPr>
          <a:xfrm>
            <a:off x="622300" y="11008795"/>
            <a:ext cx="23281232" cy="17645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3600" dirty="0"/>
              <a:t>key</a:t>
            </a:r>
            <a:r>
              <a:rPr lang="zh-CN" altLang="en-US" sz="3600" dirty="0"/>
              <a:t> </a:t>
            </a:r>
            <a:r>
              <a:rPr lang="en-US" altLang="zh-CN" sz="3600" dirty="0"/>
              <a:t>bottleneck</a:t>
            </a:r>
            <a:r>
              <a:rPr lang="zh-CN" altLang="en-US" sz="3600" dirty="0"/>
              <a:t> </a:t>
            </a:r>
            <a:r>
              <a:rPr lang="en-US" altLang="zh-CN" sz="3600" dirty="0"/>
              <a:t>when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transformers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movement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3600" dirty="0" err="1"/>
              <a:t>FlashAttention</a:t>
            </a:r>
            <a:r>
              <a:rPr lang="zh-CN" altLang="en-US" sz="3600" dirty="0"/>
              <a:t> </a:t>
            </a:r>
            <a:r>
              <a:rPr lang="en-US" altLang="zh-CN" sz="3600" dirty="0"/>
              <a:t>uses</a:t>
            </a:r>
            <a:r>
              <a:rPr lang="zh-CN" altLang="en-US" sz="3600" dirty="0"/>
              <a:t> </a:t>
            </a:r>
            <a:r>
              <a:rPr lang="en-US" altLang="zh-CN" sz="3600" dirty="0"/>
              <a:t>classical</a:t>
            </a:r>
            <a:r>
              <a:rPr lang="zh-CN" altLang="en-US" sz="3600" dirty="0"/>
              <a:t> </a:t>
            </a:r>
            <a:r>
              <a:rPr lang="en-US" altLang="zh-CN" sz="3600" dirty="0"/>
              <a:t>tiling</a:t>
            </a:r>
            <a:r>
              <a:rPr lang="zh-CN" altLang="en-US" sz="3600" dirty="0"/>
              <a:t> </a:t>
            </a:r>
            <a:r>
              <a:rPr lang="en-US" altLang="zh-CN" sz="3600" dirty="0"/>
              <a:t>techniques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load</a:t>
            </a:r>
            <a:r>
              <a:rPr lang="zh-CN" altLang="en-US" sz="3600" dirty="0"/>
              <a:t> </a:t>
            </a:r>
            <a:r>
              <a:rPr lang="en-US" altLang="zh-CN" sz="3600" dirty="0"/>
              <a:t>blocks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 err="1"/>
              <a:t>query,key</a:t>
            </a:r>
            <a:r>
              <a:rPr lang="en-US" altLang="zh-CN" sz="3600" dirty="0"/>
              <a:t>,</a:t>
            </a:r>
            <a:r>
              <a:rPr lang="zh-CN" altLang="en-US" sz="3600" dirty="0"/>
              <a:t> </a:t>
            </a:r>
            <a:r>
              <a:rPr lang="en-US" altLang="zh-CN" sz="3600" dirty="0"/>
              <a:t>value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GPU</a:t>
            </a:r>
            <a:r>
              <a:rPr lang="zh-CN" altLang="en-US" sz="3600" dirty="0"/>
              <a:t> </a:t>
            </a:r>
            <a:r>
              <a:rPr lang="en-US" altLang="zh-CN" sz="3600" dirty="0"/>
              <a:t>HBM(its</a:t>
            </a:r>
            <a:r>
              <a:rPr lang="zh-CN" altLang="en-US" sz="3600" dirty="0"/>
              <a:t> </a:t>
            </a:r>
            <a:r>
              <a:rPr lang="en-US" altLang="zh-CN" sz="3600" dirty="0"/>
              <a:t>main</a:t>
            </a:r>
            <a:r>
              <a:rPr lang="zh-CN" altLang="en-US" sz="3600" dirty="0"/>
              <a:t> </a:t>
            </a:r>
            <a:r>
              <a:rPr lang="en-US" altLang="zh-CN" sz="3600" dirty="0"/>
              <a:t>memory)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SRAM(its</a:t>
            </a:r>
            <a:r>
              <a:rPr lang="zh-CN" altLang="en-US" sz="3600" dirty="0"/>
              <a:t> </a:t>
            </a:r>
            <a:r>
              <a:rPr lang="en-US" altLang="zh-CN" sz="3600" dirty="0"/>
              <a:t>fast</a:t>
            </a:r>
            <a:r>
              <a:rPr lang="zh-CN" altLang="en-US" sz="3600" dirty="0"/>
              <a:t> </a:t>
            </a:r>
            <a:r>
              <a:rPr lang="en-US" altLang="zh-CN" sz="3600" dirty="0"/>
              <a:t>cache),</a:t>
            </a:r>
            <a:r>
              <a:rPr lang="zh-CN" altLang="en-US" sz="3600" dirty="0"/>
              <a:t> </a:t>
            </a:r>
            <a:r>
              <a:rPr lang="en-US" altLang="zh-CN" sz="3600" dirty="0"/>
              <a:t>compute</a:t>
            </a:r>
            <a:r>
              <a:rPr lang="zh-CN" altLang="en-US" sz="3600" dirty="0"/>
              <a:t> </a:t>
            </a:r>
            <a:r>
              <a:rPr lang="en-US" altLang="zh-CN" sz="3600" dirty="0"/>
              <a:t>attention</a:t>
            </a:r>
            <a:r>
              <a:rPr lang="zh-CN" altLang="en-US" sz="3600" dirty="0"/>
              <a:t> </a:t>
            </a:r>
            <a:r>
              <a:rPr lang="en-US" altLang="zh-CN" sz="3600" dirty="0"/>
              <a:t>with</a:t>
            </a:r>
            <a:r>
              <a:rPr lang="zh-CN" altLang="en-US" sz="3600" dirty="0"/>
              <a:t> </a:t>
            </a:r>
            <a:r>
              <a:rPr lang="en-US" altLang="zh-CN" sz="3600" dirty="0"/>
              <a:t>respect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that</a:t>
            </a:r>
            <a:r>
              <a:rPr lang="zh-CN" altLang="en-US" sz="3600" dirty="0"/>
              <a:t> </a:t>
            </a:r>
            <a:r>
              <a:rPr lang="en-US" altLang="zh-CN" sz="3600" dirty="0"/>
              <a:t>block,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write</a:t>
            </a:r>
            <a:r>
              <a:rPr lang="zh-CN" altLang="en-US" sz="3600" dirty="0"/>
              <a:t> </a:t>
            </a:r>
            <a:r>
              <a:rPr lang="en-US" altLang="zh-CN" sz="3600" dirty="0"/>
              <a:t>output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HBM</a:t>
            </a:r>
            <a:endParaRPr lang="en-US" sz="3600" dirty="0"/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E210C51D-51AB-8B4B-B287-8C00D311D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75" y="3196712"/>
            <a:ext cx="18276817" cy="704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0595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130633" y="1259677"/>
            <a:ext cx="1821802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How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to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long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sequences?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50DE71E-D333-E942-97B2-7E7FC41E9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03" y="3617639"/>
            <a:ext cx="18774335" cy="81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425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130633" y="1259677"/>
            <a:ext cx="1821802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Sparse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attention: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Carefully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design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sparse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graph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A diagram of a row of different colored squares&#10;&#10;Description automatically generated">
            <a:extLst>
              <a:ext uri="{FF2B5EF4-FFF2-40B4-BE49-F238E27FC236}">
                <a16:creationId xmlns:a16="http://schemas.microsoft.com/office/drawing/2014/main" id="{D18AFEDB-3D8A-9642-8DF1-0431CD09A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36" y="3455053"/>
            <a:ext cx="10541000" cy="8966200"/>
          </a:xfrm>
          <a:prstGeom prst="rect">
            <a:avLst/>
          </a:prstGeom>
        </p:spPr>
      </p:pic>
      <p:pic>
        <p:nvPicPr>
          <p:cNvPr id="9" name="Picture 8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A4766BCC-0D12-4B4B-AC70-8229487A9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985" y="3689648"/>
            <a:ext cx="10287000" cy="6007100"/>
          </a:xfrm>
          <a:prstGeom prst="rect">
            <a:avLst/>
          </a:prstGeom>
        </p:spPr>
      </p:pic>
      <p:pic>
        <p:nvPicPr>
          <p:cNvPr id="11" name="Picture 10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744C1999-8C73-F54C-8267-CA8DE0E0B1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935" y="10325338"/>
            <a:ext cx="6261100" cy="1943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C9B447-A375-E14B-8683-480D67283E95}"/>
              </a:ext>
            </a:extLst>
          </p:cNvPr>
          <p:cNvSpPr txBox="1"/>
          <p:nvPr/>
        </p:nvSpPr>
        <p:spPr>
          <a:xfrm>
            <a:off x="3367549" y="13071236"/>
            <a:ext cx="17080486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LongNet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 Scaling Transformers to 1,000,000,000 Tokens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，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Jiayu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Ding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etal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540173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1633761" y="1259677"/>
            <a:ext cx="211506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Can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extent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context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window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existing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pre-trained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LLM?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Picture 8" descr="A black and red spiraling line&#10;&#10;Description automatically generated with medium confidence">
            <a:extLst>
              <a:ext uri="{FF2B5EF4-FFF2-40B4-BE49-F238E27FC236}">
                <a16:creationId xmlns:a16="http://schemas.microsoft.com/office/drawing/2014/main" id="{2784E37D-6EF0-6A45-B424-6A1186F8F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3084"/>
            <a:ext cx="12279892" cy="7775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BC7887-A1C6-2F43-937B-5F802E8FBE40}"/>
              </a:ext>
            </a:extLst>
          </p:cNvPr>
          <p:cNvSpPr txBox="1"/>
          <p:nvPr/>
        </p:nvSpPr>
        <p:spPr>
          <a:xfrm>
            <a:off x="11522613" y="4401597"/>
            <a:ext cx="11305690" cy="188769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Rotary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Position</a:t>
            </a:r>
            <a:r>
              <a: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Embedding(</a:t>
            </a:r>
            <a:r>
              <a:rPr kumimoji="0" lang="en-US" altLang="zh-CN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RoPE</a:t>
            </a:r>
            <a:r>
              <a:rPr kumimoji="0" lang="en-US" altLang="zh-CN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)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Relative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position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might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preserved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this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transformation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2" name="Picture 1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23100ACB-5E12-1147-B6D3-AAF18D941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116" y="7290782"/>
            <a:ext cx="13075371" cy="4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9190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130632" y="1259677"/>
            <a:ext cx="19998471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Extending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context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window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via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Position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Interpolation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Picture 6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C8B7B575-45CE-6245-BD79-C9569819A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82" y="5670728"/>
            <a:ext cx="12967320" cy="6785595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8B6B784-9D6F-D747-B485-ACC5007BD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312" y="3305651"/>
            <a:ext cx="11377264" cy="2365077"/>
          </a:xfrm>
          <a:prstGeom prst="rect">
            <a:avLst/>
          </a:prstGeom>
        </p:spPr>
      </p:pic>
      <p:pic>
        <p:nvPicPr>
          <p:cNvPr id="11" name="Picture 10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AF98AE60-C94D-014F-9840-834727868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993" y="5778045"/>
            <a:ext cx="8541165" cy="65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363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22449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 userDrawn="1"/>
        </p:nvSpPr>
        <p:spPr>
          <a:xfrm>
            <a:off x="4175465" y="3861183"/>
            <a:ext cx="17665607" cy="25816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R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Predictions</a:t>
            </a:r>
            <a:r>
              <a:rPr lang="zh-CN" altLang="en-US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(very</a:t>
            </a:r>
            <a:r>
              <a:rPr lang="zh-CN" altLang="en-US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near)</a:t>
            </a:r>
            <a:r>
              <a:rPr lang="zh-CN" altLang="en-US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future</a:t>
            </a:r>
            <a:r>
              <a:rPr kumimoji="0" lang="zh-CN" alt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67359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4967868" y="1060649"/>
            <a:ext cx="144016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can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communicate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in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natural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2112F4C-D438-EE49-9575-A63490DF6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969" y="2244194"/>
            <a:ext cx="6801944" cy="378246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358131F-D423-FA44-A57E-55A4E5E2F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496" y="5755415"/>
            <a:ext cx="6503343" cy="300033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CC0A90-BAE7-3A4D-9560-8785FB545C1F}"/>
              </a:ext>
            </a:extLst>
          </p:cNvPr>
          <p:cNvSpPr/>
          <p:nvPr/>
        </p:nvSpPr>
        <p:spPr>
          <a:xfrm>
            <a:off x="6039538" y="6837635"/>
            <a:ext cx="3456384" cy="96480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LLM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484FD-1C5A-694E-BD94-08F2C51A93C4}"/>
              </a:ext>
            </a:extLst>
          </p:cNvPr>
          <p:cNvSpPr txBox="1"/>
          <p:nvPr/>
        </p:nvSpPr>
        <p:spPr>
          <a:xfrm>
            <a:off x="3983088" y="6960965"/>
            <a:ext cx="1099660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Text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044A3E-6EE4-0542-9E0B-E8464B6593B9}"/>
              </a:ext>
            </a:extLst>
          </p:cNvPr>
          <p:cNvSpPr txBox="1"/>
          <p:nvPr/>
        </p:nvSpPr>
        <p:spPr>
          <a:xfrm>
            <a:off x="10409279" y="6930008"/>
            <a:ext cx="1099660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Text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8055362-BA99-584A-82CE-BA12638B68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527" y="9546050"/>
            <a:ext cx="5168330" cy="371627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3D8F830-8336-0F47-9804-C37A4F2880C8}"/>
              </a:ext>
            </a:extLst>
          </p:cNvPr>
          <p:cNvSpPr/>
          <p:nvPr/>
        </p:nvSpPr>
        <p:spPr>
          <a:xfrm>
            <a:off x="1228972" y="3629532"/>
            <a:ext cx="2916324" cy="79454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ASR</a:t>
            </a: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Model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45197F7-B091-8043-AC85-62CBBFE86F07}"/>
              </a:ext>
            </a:extLst>
          </p:cNvPr>
          <p:cNvSpPr/>
          <p:nvPr/>
        </p:nvSpPr>
        <p:spPr>
          <a:xfrm>
            <a:off x="1685741" y="10374293"/>
            <a:ext cx="3360788" cy="133937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Image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Caption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3600" dirty="0"/>
              <a:t>Model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5B5039-003A-8040-99D1-72E37682A11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 flipV="1">
            <a:off x="5082748" y="7320037"/>
            <a:ext cx="956790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46F781-79F1-E446-8202-8A62C0E47587}"/>
              </a:ext>
            </a:extLst>
          </p:cNvPr>
          <p:cNvCxnSpPr>
            <a:stCxn id="9" idx="3"/>
          </p:cNvCxnSpPr>
          <p:nvPr/>
        </p:nvCxnSpPr>
        <p:spPr>
          <a:xfrm flipV="1">
            <a:off x="9495922" y="7320036"/>
            <a:ext cx="91335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27A41608-A67E-BE43-8F66-E3D7DC0EBD4E}"/>
              </a:ext>
            </a:extLst>
          </p:cNvPr>
          <p:cNvCxnSpPr>
            <a:cxnSpLocks/>
          </p:cNvCxnSpPr>
          <p:nvPr/>
        </p:nvCxnSpPr>
        <p:spPr>
          <a:xfrm>
            <a:off x="3366135" y="4431078"/>
            <a:ext cx="1233906" cy="2532740"/>
          </a:xfrm>
          <a:prstGeom prst="curved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8A70AB1-0ACE-4845-A7AA-40A3C1E26D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06670" y="8724572"/>
            <a:ext cx="2702666" cy="549830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7A0AB0D8-6804-7E4D-A995-6F98D9C913FF}"/>
              </a:ext>
            </a:extLst>
          </p:cNvPr>
          <p:cNvCxnSpPr>
            <a:stCxn id="14" idx="3"/>
          </p:cNvCxnSpPr>
          <p:nvPr/>
        </p:nvCxnSpPr>
        <p:spPr>
          <a:xfrm flipV="1">
            <a:off x="11508939" y="5571265"/>
            <a:ext cx="1763181" cy="1717816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5F1064BC-E0C3-3841-A15C-DC4F8B936BF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1508939" y="7289081"/>
            <a:ext cx="5075549" cy="30955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F0CBDB7-F6D6-284B-A9A1-B724ECFFC3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79757" y="8208289"/>
            <a:ext cx="4663030" cy="3604669"/>
          </a:xfrm>
          <a:prstGeom prst="curvedConnector3">
            <a:avLst>
              <a:gd name="adj1" fmla="val 99304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0BFBD04-7280-B445-B9BA-8075D8C33400}"/>
              </a:ext>
            </a:extLst>
          </p:cNvPr>
          <p:cNvSpPr/>
          <p:nvPr/>
        </p:nvSpPr>
        <p:spPr>
          <a:xfrm>
            <a:off x="1224161" y="6713803"/>
            <a:ext cx="2179360" cy="133937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dirty="0"/>
              <a:t>Retrieval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Model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D0A3E4B-315A-3445-A45B-CFA96D2F7AAF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403521" y="7383490"/>
            <a:ext cx="62300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D530AD-12A6-354A-9403-494351044F38}"/>
              </a:ext>
            </a:extLst>
          </p:cNvPr>
          <p:cNvSpPr txBox="1"/>
          <p:nvPr/>
        </p:nvSpPr>
        <p:spPr>
          <a:xfrm>
            <a:off x="19289672" y="2911387"/>
            <a:ext cx="1384996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Voice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9213A7-8958-DA4F-8297-D17BE454AEAF}"/>
              </a:ext>
            </a:extLst>
          </p:cNvPr>
          <p:cNvSpPr txBox="1"/>
          <p:nvPr/>
        </p:nvSpPr>
        <p:spPr>
          <a:xfrm>
            <a:off x="22921192" y="7586598"/>
            <a:ext cx="1529265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Image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5D13C-DBC7-0848-9BBF-E8E7A8C33890}"/>
              </a:ext>
            </a:extLst>
          </p:cNvPr>
          <p:cNvSpPr txBox="1"/>
          <p:nvPr/>
        </p:nvSpPr>
        <p:spPr>
          <a:xfrm>
            <a:off x="18670177" y="9991748"/>
            <a:ext cx="1442703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Music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076AD6-E2A9-8546-8174-9204C2012229}"/>
              </a:ext>
            </a:extLst>
          </p:cNvPr>
          <p:cNvSpPr txBox="1"/>
          <p:nvPr/>
        </p:nvSpPr>
        <p:spPr>
          <a:xfrm>
            <a:off x="-62985" y="3602757"/>
            <a:ext cx="1384996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Voice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CEA097-4333-F54C-BEB4-A5E693D1EB1D}"/>
              </a:ext>
            </a:extLst>
          </p:cNvPr>
          <p:cNvSpPr txBox="1"/>
          <p:nvPr/>
        </p:nvSpPr>
        <p:spPr>
          <a:xfrm>
            <a:off x="9770" y="7084293"/>
            <a:ext cx="1099660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Text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BE2BB4-E928-6448-933C-081381A23FC3}"/>
              </a:ext>
            </a:extLst>
          </p:cNvPr>
          <p:cNvSpPr txBox="1"/>
          <p:nvPr/>
        </p:nvSpPr>
        <p:spPr>
          <a:xfrm>
            <a:off x="9770" y="10733825"/>
            <a:ext cx="1529265" cy="7181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Image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8902856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5999312" y="1074706"/>
            <a:ext cx="1116124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Game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changer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content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creation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30" name="Picture 6" descr="ChatGPT: Is this the end of writing and research? I don't think so. – The  Last Trombone">
            <a:extLst>
              <a:ext uri="{FF2B5EF4-FFF2-40B4-BE49-F238E27FC236}">
                <a16:creationId xmlns:a16="http://schemas.microsoft.com/office/drawing/2014/main" id="{28404A9A-94CC-A347-B7F5-47868B190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199" y="7148351"/>
            <a:ext cx="2443633" cy="244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B380D21-2CFC-C34E-BCB9-49F00B82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5" y="7046489"/>
            <a:ext cx="1662065" cy="166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D0C725-A166-8D4D-BCBE-661D01C1B814}"/>
              </a:ext>
            </a:extLst>
          </p:cNvPr>
          <p:cNvSpPr txBox="1"/>
          <p:nvPr/>
        </p:nvSpPr>
        <p:spPr>
          <a:xfrm>
            <a:off x="304800" y="9120060"/>
            <a:ext cx="201978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Initial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rompts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36B9C3B-0528-7647-899C-B06CA27D40B1}"/>
              </a:ext>
            </a:extLst>
          </p:cNvPr>
          <p:cNvSpPr/>
          <p:nvPr/>
        </p:nvSpPr>
        <p:spPr>
          <a:xfrm>
            <a:off x="7583488" y="8010128"/>
            <a:ext cx="504056" cy="36004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67A471BA-CF83-B74D-B144-5058AEF603A2}"/>
              </a:ext>
            </a:extLst>
          </p:cNvPr>
          <p:cNvSpPr/>
          <p:nvPr/>
        </p:nvSpPr>
        <p:spPr>
          <a:xfrm>
            <a:off x="2699798" y="7877522"/>
            <a:ext cx="700049" cy="625252"/>
          </a:xfrm>
          <a:prstGeom prst="plus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Capcut Script to Video.mp4" descr="Capcut Script to Video.mp4">
            <a:hlinkClick r:id="" action="ppaction://media"/>
            <a:extLst>
              <a:ext uri="{FF2B5EF4-FFF2-40B4-BE49-F238E27FC236}">
                <a16:creationId xmlns:a16="http://schemas.microsoft.com/office/drawing/2014/main" id="{16BAC562-2C37-FB46-860B-8D71B1EAF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014200" y="2935307"/>
            <a:ext cx="4191796" cy="9058808"/>
          </a:xfrm>
          <a:prstGeom prst="rect">
            <a:avLst/>
          </a:prstGeom>
        </p:spPr>
      </p:pic>
      <p:pic>
        <p:nvPicPr>
          <p:cNvPr id="4" name="DALLE3.MP4" descr="DALLE3.MP4">
            <a:hlinkClick r:id="" action="ppaction://media"/>
            <a:extLst>
              <a:ext uri="{FF2B5EF4-FFF2-40B4-BE49-F238E27FC236}">
                <a16:creationId xmlns:a16="http://schemas.microsoft.com/office/drawing/2014/main" id="{42508F97-0C22-B741-8153-CB3840845B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344128" y="4603986"/>
            <a:ext cx="10805990" cy="607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F1A8DF-8CCF-7A42-8935-CDFBB9F5C23C}"/>
              </a:ext>
            </a:extLst>
          </p:cNvPr>
          <p:cNvSpPr txBox="1"/>
          <p:nvPr/>
        </p:nvSpPr>
        <p:spPr>
          <a:xfrm>
            <a:off x="8479135" y="12742941"/>
            <a:ext cx="4693594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Capcut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Script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Video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A24F2-105B-0B40-A1C7-6D30EEC4A615}"/>
              </a:ext>
            </a:extLst>
          </p:cNvPr>
          <p:cNvSpPr txBox="1"/>
          <p:nvPr/>
        </p:nvSpPr>
        <p:spPr>
          <a:xfrm>
            <a:off x="17376576" y="12730750"/>
            <a:ext cx="3257302" cy="6565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OpenAI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Dalle-3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942982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2686944" y="1074706"/>
            <a:ext cx="18218024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LLM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Powered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Autonomous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Agents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Picture 2" descr="A diagram of a agent&#10;&#10;Description automatically generated">
            <a:extLst>
              <a:ext uri="{FF2B5EF4-FFF2-40B4-BE49-F238E27FC236}">
                <a16:creationId xmlns:a16="http://schemas.microsoft.com/office/drawing/2014/main" id="{85A7E14D-5605-2440-9A13-E54FAD285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" y="4796577"/>
            <a:ext cx="12190753" cy="4725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59E0B-9127-9E40-B90A-6C87862D4937}"/>
              </a:ext>
            </a:extLst>
          </p:cNvPr>
          <p:cNvSpPr txBox="1"/>
          <p:nvPr/>
        </p:nvSpPr>
        <p:spPr>
          <a:xfrm>
            <a:off x="1174776" y="10223405"/>
            <a:ext cx="10143803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Overview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of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LLM-powered</a:t>
            </a:r>
            <a:r>
              <a:rPr lang="zh-CN" altLang="en-US" sz="3200" dirty="0"/>
              <a:t> </a:t>
            </a:r>
            <a:r>
              <a:rPr lang="en-US" altLang="zh-CN" sz="3200" dirty="0"/>
              <a:t>autonomous</a:t>
            </a:r>
            <a:r>
              <a:rPr lang="zh-CN" altLang="en-US" sz="3200" dirty="0"/>
              <a:t> </a:t>
            </a:r>
            <a:r>
              <a:rPr lang="en-US" altLang="zh-CN" sz="3200" dirty="0"/>
              <a:t>agent</a:t>
            </a:r>
            <a:r>
              <a:rPr lang="zh-CN" altLang="en-US" sz="3200" dirty="0"/>
              <a:t> </a:t>
            </a:r>
            <a:r>
              <a:rPr lang="en-US" altLang="zh-CN" sz="3200" dirty="0"/>
              <a:t>system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94D21682-5014-6344-9D6E-E1E7DFE06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005" y="4171441"/>
            <a:ext cx="12609748" cy="56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A23A90-BCEC-944C-ABD0-6D5C699E458C}"/>
              </a:ext>
            </a:extLst>
          </p:cNvPr>
          <p:cNvSpPr txBox="1"/>
          <p:nvPr/>
        </p:nvSpPr>
        <p:spPr>
          <a:xfrm>
            <a:off x="14658016" y="10223405"/>
            <a:ext cx="6958636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Illustration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of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 err="1"/>
              <a:t>HuggingGPT</a:t>
            </a:r>
            <a:r>
              <a:rPr lang="zh-CN" altLang="en-US" sz="3200" dirty="0"/>
              <a:t> </a:t>
            </a:r>
            <a:r>
              <a:rPr lang="en-US" altLang="zh-CN" sz="3200" dirty="0"/>
              <a:t>works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6518601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7375354" y="1124292"/>
            <a:ext cx="8881905" cy="1146778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Modeling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Text Box 8"/>
          <p:cNvSpPr txBox="1"/>
          <p:nvPr/>
        </p:nvSpPr>
        <p:spPr>
          <a:xfrm>
            <a:off x="127000" y="127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4000" y="254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81000" y="381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08000" y="508000"/>
            <a:ext cx="73152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" name="Text Box 16"/>
          <p:cNvSpPr txBox="1"/>
          <p:nvPr userDrawn="1"/>
        </p:nvSpPr>
        <p:spPr>
          <a:xfrm>
            <a:off x="4414865" y="3061812"/>
            <a:ext cx="9549074" cy="372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Text Box 7"/>
          <p:cNvSpPr txBox="1"/>
          <p:nvPr userDrawn="1"/>
        </p:nvSpPr>
        <p:spPr>
          <a:xfrm>
            <a:off x="3471011" y="4139363"/>
            <a:ext cx="16730309" cy="3683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032350" y="3248183"/>
            <a:ext cx="20771808" cy="9648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Modeling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task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prediction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what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word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comes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next.</a:t>
            </a:r>
            <a:endParaRPr kumimoji="0" lang="en-US" altLang="zh-CN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lang="en-US" altLang="zh-CN" sz="40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lang="en-US" altLang="zh-CN" sz="4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lang="en-US" altLang="zh-CN" sz="40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lang="en-US" altLang="zh-CN" sz="40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R="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altLang="zh-CN" sz="4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lang="en-US" altLang="zh-CN" sz="4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More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formally: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given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sequence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word,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compute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probability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distribution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the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next</a:t>
            </a:r>
            <a:r>
              <a:rPr lang="zh-CN" altLang="en-US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4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word:</a:t>
            </a:r>
            <a:endParaRPr lang="en-US" altLang="zh-CN" sz="400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lang="en-US" altLang="zh-CN" sz="4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lang="en-US" altLang="zh-CN" sz="4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lang="en-US" altLang="zh-CN" sz="4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A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system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that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does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this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is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called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a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Language</a:t>
            </a:r>
            <a:r>
              <a:rPr lang="zh-CN" altLang="en-US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lang="en-US" altLang="zh-CN" sz="4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Model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868814F-A862-AE46-9372-A1F83EDCC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954" y="4908868"/>
            <a:ext cx="13348582" cy="362291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0EC9809-8254-1741-A21D-2C58F8791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9924198"/>
            <a:ext cx="5435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33048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10079450" y="1074706"/>
            <a:ext cx="4225100" cy="1152590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References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Text Box 2"/>
          <p:cNvSpPr txBox="1"/>
          <p:nvPr userDrawn="1"/>
        </p:nvSpPr>
        <p:spPr>
          <a:xfrm>
            <a:off x="2510248" y="3129501"/>
            <a:ext cx="19363504" cy="1058215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lstStyle/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ChatGPT</a:t>
            </a:r>
            <a:r>
              <a:rPr lang="en-US" altLang="zh-CN" sz="2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: Optimizing Language Models for Dialogue (</a:t>
            </a:r>
            <a:r>
              <a:rPr lang="en-US" altLang="zh-CN" sz="2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OpenAI</a:t>
            </a:r>
            <a:r>
              <a:rPr lang="en-US" altLang="zh-CN" sz="2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2022)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InstructGPT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: Training language models to follow instructions with human feedback 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OpenAI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Alignment Team 2022)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WebGPT</a:t>
            </a:r>
            <a:r>
              <a:rPr lang="en-US" altLang="zh-CN" sz="2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: Browser-assisted question-answering with human feedback (</a:t>
            </a:r>
            <a:r>
              <a:rPr lang="en-US" altLang="zh-CN" sz="2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OpenAI</a:t>
            </a:r>
            <a:r>
              <a:rPr lang="en-US" altLang="zh-CN" sz="2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, 2021)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Recursively Summarizing Books with Human Feedback (</a:t>
            </a:r>
            <a:r>
              <a:rPr lang="en-US" altLang="zh-CN" sz="2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OpenAI</a:t>
            </a:r>
            <a:r>
              <a:rPr lang="en-US" altLang="zh-CN" sz="2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Alignment Team 2021)</a:t>
            </a:r>
            <a:endParaRPr lang="en-US" altLang="zh-CN" sz="2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Fine-Tuning Language Models from Human Preferences (</a:t>
            </a:r>
            <a:r>
              <a:rPr lang="en-US" altLang="zh-CN" sz="200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Zieglar</a:t>
            </a:r>
            <a:r>
              <a:rPr lang="en-US" altLang="zh-CN" sz="2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et al. 2019)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GopherCite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: Teaching language models to support answers with verified quotes 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Menick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et al. 2022)</a:t>
            </a:r>
            <a:endParaRPr kumimoji="0" lang="en-US" altLang="zh-CN" sz="2000" b="0" i="0" u="none" strike="noStrike" cap="none" spc="0" normalizeH="0" baseline="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Sparrow: Improving alignment of dialogue agents via targeted human judgements 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Glaese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et al. 2022)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Training a Helpful and Harmless Assistant with Reinforcement Learning from Human Feedback (Anthropic, 2022)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Red Teaming Language Models to Reduce Harms: Methods, Scaling Behaviors, and Lessons Learned (Ganguli et al. 2022)</a:t>
            </a:r>
            <a:endParaRPr lang="en-US" altLang="zh-CN" sz="2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Is Reinforcement Learning (Not) for Natural Language Processing?: Benchmarks, Baselines, and Building Blocks for Natural Language Policy Optimization (Ramamurthy and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Ammanabrolu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et al. 2022)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TAMER: Training an Agent Manually via Evaluative Reinforcement (Knox and Stone 2008)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Interactive Learning from Policy-Dependent Human Feedback 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MacGlashan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et al. 2017)</a:t>
            </a:r>
            <a:endParaRPr lang="en-US" altLang="zh-CN" sz="2000" dirty="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Deep Reinforcement Learning from Human Preferences (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Christiano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et al. 2017)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Deep TAMER: Interactive Agent Shaping in High-Dimensional State Spaces (Warnell et al. 2018)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Scaling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laws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for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neural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language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models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(Kaplan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et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al.</a:t>
            </a:r>
            <a:r>
              <a:rPr lang="zh-CN" altLang="en-US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2020)</a:t>
            </a: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lang="en-US" altLang="zh-CN" sz="20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Illustrating Reinforcement Learning from Human Feedback (RLHF)</a:t>
            </a:r>
            <a:r>
              <a:rPr lang="en-US" sz="20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5"/>
              </a:rPr>
              <a:t>https://huggingface.co/blog/rlhf#further-reading</a:t>
            </a:r>
            <a:endParaRPr lang="en-US" sz="2000" b="0" i="0" u="sng" strike="noStrike" dirty="0">
              <a:solidFill>
                <a:srgbClr val="0097A7"/>
              </a:solidFill>
              <a:effectLst/>
              <a:latin typeface="Arial" panose="020B0604020202020204" pitchFamily="34" charset="0"/>
            </a:endParaRPr>
          </a:p>
          <a:p>
            <a:pPr marL="571500" marR="0" indent="-571500" algn="l" defTabSz="825500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How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should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AI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system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behave,and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who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should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decide?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  <a:hlinkClick r:id="rId6"/>
              </a:rPr>
              <a:t>https://openai.com/blog/how-should-ai-systems-behave/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Helvetica"/>
              </a:rPr>
              <a:t> 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07530204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download.png" descr="downlo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4236" y="9547852"/>
            <a:ext cx="31692472" cy="39615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6" name="Thank You"/>
          <p:cNvSpPr txBox="1"/>
          <p:nvPr/>
        </p:nvSpPr>
        <p:spPr>
          <a:xfrm>
            <a:off x="6632373" y="4573273"/>
            <a:ext cx="10958128" cy="219547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3600" b="1">
                <a:solidFill>
                  <a:srgbClr val="4C67B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altLang="zh-CN" dirty="0">
                <a:latin typeface="+mn-ea"/>
                <a:ea typeface="+mn-ea"/>
              </a:rPr>
              <a:t>Questions</a:t>
            </a:r>
            <a:r>
              <a:rPr lang="zh-CN" altLang="en-US" dirty="0">
                <a:latin typeface="+mn-ea"/>
                <a:ea typeface="+mn-ea"/>
              </a:rPr>
              <a:t>？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014237" y="8418982"/>
            <a:ext cx="8373380" cy="132447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Thank</a:t>
            </a:r>
            <a:r>
              <a:rPr lang="zh-CN" altLang="en-US" sz="5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5400" dirty="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You!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线条"/>
          <p:cNvSpPr/>
          <p:nvPr/>
        </p:nvSpPr>
        <p:spPr>
          <a:xfrm flipH="1">
            <a:off x="17706096" y="12977520"/>
            <a:ext cx="9877" cy="9708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5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638270"/>
            <a:ext cx="635000" cy="20254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Shape 558"/>
          <p:cNvSpPr txBox="1"/>
          <p:nvPr/>
        </p:nvSpPr>
        <p:spPr>
          <a:xfrm>
            <a:off x="1462808" y="1055091"/>
            <a:ext cx="22356840" cy="1144886"/>
          </a:xfrm>
          <a:prstGeom prst="rect">
            <a:avLst/>
          </a:prstGeom>
          <a:ln w="12700">
            <a:miter lim="400000"/>
          </a:ln>
        </p:spPr>
        <p:txBody>
          <a:bodyPr wrap="square" lIns="71433" tIns="71433" rIns="71433" bIns="71433" anchor="ctr">
            <a:noAutofit/>
          </a:bodyPr>
          <a:lstStyle>
            <a:lvl1pPr defTabSz="821690">
              <a:lnSpc>
                <a:spcPct val="130000"/>
              </a:lnSpc>
              <a:defRPr sz="4800" b="1"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l"/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Self-supervised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Learning: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(Autoregressive) Language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Model</a:t>
            </a:r>
            <a:r>
              <a:rPr lang="zh-CN" altLang="en-US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6000" b="0" dirty="0">
                <a:solidFill>
                  <a:srgbClr val="4980C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Pretraining</a:t>
            </a:r>
            <a:endParaRPr sz="6000" b="0" dirty="0">
              <a:solidFill>
                <a:srgbClr val="4980C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6" name="image12.png" descr="image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8668" y="12897029"/>
            <a:ext cx="2030980" cy="348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E6F40E-F433-D248-B64C-590058AC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28" y="4121696"/>
            <a:ext cx="181864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493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自定义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43532</TotalTime>
  <Words>2606</Words>
  <Application>Microsoft Macintosh PowerPoint</Application>
  <PresentationFormat>Custom</PresentationFormat>
  <Paragraphs>342</Paragraphs>
  <Slides>81</Slides>
  <Notes>81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微软雅黑</vt:lpstr>
      <vt:lpstr>Arial</vt:lpstr>
      <vt:lpstr>Calibri</vt:lpstr>
      <vt:lpstr>Cambria Math</vt:lpstr>
      <vt:lpstr>Helvetica</vt:lpstr>
      <vt:lpstr>Helvetica Light</vt:lpstr>
      <vt:lpstr>Helvetica Neue</vt:lpstr>
      <vt:lpstr>Helvetica Neue Light</vt:lpstr>
      <vt:lpstr>Lucida Grande</vt:lpstr>
      <vt:lpstr>Times New Roman</vt:lpstr>
      <vt:lpstr>webwppDefTheme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Shizhu Liu</cp:lastModifiedBy>
  <cp:revision>9</cp:revision>
  <dcterms:created xsi:type="dcterms:W3CDTF">2022-09-02T00:07:43Z</dcterms:created>
  <dcterms:modified xsi:type="dcterms:W3CDTF">2023-10-04T04:16:38Z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